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2"/>
  </p:notesMasterIdLst>
  <p:sldIdLst>
    <p:sldId id="327" r:id="rId2"/>
    <p:sldId id="324" r:id="rId3"/>
    <p:sldId id="325" r:id="rId4"/>
    <p:sldId id="259" r:id="rId5"/>
    <p:sldId id="261" r:id="rId6"/>
    <p:sldId id="263" r:id="rId7"/>
    <p:sldId id="270" r:id="rId8"/>
    <p:sldId id="271" r:id="rId9"/>
    <p:sldId id="285" r:id="rId10"/>
    <p:sldId id="286" r:id="rId11"/>
    <p:sldId id="287" r:id="rId12"/>
    <p:sldId id="310" r:id="rId13"/>
    <p:sldId id="272" r:id="rId14"/>
    <p:sldId id="311" r:id="rId15"/>
    <p:sldId id="288" r:id="rId16"/>
    <p:sldId id="290" r:id="rId17"/>
    <p:sldId id="291" r:id="rId18"/>
    <p:sldId id="299" r:id="rId19"/>
    <p:sldId id="328" r:id="rId20"/>
    <p:sldId id="332" r:id="rId21"/>
    <p:sldId id="329" r:id="rId22"/>
    <p:sldId id="330" r:id="rId23"/>
    <p:sldId id="333" r:id="rId24"/>
    <p:sldId id="294" r:id="rId25"/>
    <p:sldId id="331" r:id="rId26"/>
    <p:sldId id="321" r:id="rId27"/>
    <p:sldId id="296" r:id="rId28"/>
    <p:sldId id="322" r:id="rId29"/>
    <p:sldId id="326" r:id="rId30"/>
    <p:sldId id="297"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35"/>
    <p:restoredTop sz="94648"/>
  </p:normalViewPr>
  <p:slideViewPr>
    <p:cSldViewPr snapToGrid="0">
      <p:cViewPr varScale="1">
        <p:scale>
          <a:sx n="88" d="100"/>
          <a:sy n="88" d="100"/>
        </p:scale>
        <p:origin x="42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4A18959-7E86-3142-BE35-A932C6784DAA}" type="doc">
      <dgm:prSet loTypeId="urn:microsoft.com/office/officeart/2005/8/layout/hierarchy1" loCatId="" qsTypeId="urn:microsoft.com/office/officeart/2005/8/quickstyle/simple1" qsCatId="simple" csTypeId="urn:microsoft.com/office/officeart/2005/8/colors/accent1_2" csCatId="accent1" phldr="1"/>
      <dgm:spPr/>
      <dgm:t>
        <a:bodyPr/>
        <a:lstStyle/>
        <a:p>
          <a:endParaRPr lang="en-GB"/>
        </a:p>
      </dgm:t>
    </dgm:pt>
    <dgm:pt modelId="{C4DA7644-5BD1-E34D-AAAC-1FE3B99A2B22}">
      <dgm:prSet phldrT="[Text]"/>
      <dgm:spPr/>
      <dgm:t>
        <a:bodyPr/>
        <a:lstStyle/>
        <a:p>
          <a:r>
            <a:rPr lang="en-GB" dirty="0"/>
            <a:t>Flow Separation</a:t>
          </a:r>
        </a:p>
      </dgm:t>
    </dgm:pt>
    <dgm:pt modelId="{DDAEB0AC-6540-0E4D-9ECF-4A183AFDAEAC}" type="parTrans" cxnId="{14ED7DD6-B1BE-4046-B093-066C91D75B4C}">
      <dgm:prSet/>
      <dgm:spPr/>
      <dgm:t>
        <a:bodyPr/>
        <a:lstStyle/>
        <a:p>
          <a:endParaRPr lang="en-GB"/>
        </a:p>
      </dgm:t>
    </dgm:pt>
    <dgm:pt modelId="{DD2DAB71-3F7D-4C44-BAC6-4421AB83760D}" type="sibTrans" cxnId="{14ED7DD6-B1BE-4046-B093-066C91D75B4C}">
      <dgm:prSet/>
      <dgm:spPr/>
      <dgm:t>
        <a:bodyPr/>
        <a:lstStyle/>
        <a:p>
          <a:endParaRPr lang="en-GB"/>
        </a:p>
      </dgm:t>
    </dgm:pt>
    <dgm:pt modelId="{1C4339CE-A84B-B546-95B9-B909ABAC5553}">
      <dgm:prSet phldrT="[Text]"/>
      <dgm:spPr/>
      <dgm:t>
        <a:bodyPr/>
        <a:lstStyle/>
        <a:p>
          <a:r>
            <a:rPr lang="en-GB" dirty="0"/>
            <a:t>FSS</a:t>
          </a:r>
        </a:p>
      </dgm:t>
    </dgm:pt>
    <dgm:pt modelId="{BB359AAA-6931-2844-B92B-C2D328E15FD1}" type="parTrans" cxnId="{84D4F0B5-6F5B-5D48-9325-B4CEC3E5AD32}">
      <dgm:prSet/>
      <dgm:spPr/>
      <dgm:t>
        <a:bodyPr/>
        <a:lstStyle/>
        <a:p>
          <a:endParaRPr lang="en-GB"/>
        </a:p>
      </dgm:t>
    </dgm:pt>
    <dgm:pt modelId="{E8197E36-55A3-1943-83BF-18A30925CF30}" type="sibTrans" cxnId="{84D4F0B5-6F5B-5D48-9325-B4CEC3E5AD32}">
      <dgm:prSet/>
      <dgm:spPr/>
      <dgm:t>
        <a:bodyPr/>
        <a:lstStyle/>
        <a:p>
          <a:endParaRPr lang="en-GB"/>
        </a:p>
      </dgm:t>
    </dgm:pt>
    <dgm:pt modelId="{983A3D37-AA00-1149-B378-0B1972F2969A}">
      <dgm:prSet phldrT="[Text]"/>
      <dgm:spPr/>
      <dgm:t>
        <a:bodyPr/>
        <a:lstStyle/>
        <a:p>
          <a:r>
            <a:rPr lang="en-GB" dirty="0"/>
            <a:t>RSS</a:t>
          </a:r>
        </a:p>
      </dgm:t>
    </dgm:pt>
    <dgm:pt modelId="{3BB3D2F6-4CBA-E944-ACCE-B20A751328E8}" type="parTrans" cxnId="{C9A70A0B-F2E1-F042-8741-C7BC0660D362}">
      <dgm:prSet/>
      <dgm:spPr/>
      <dgm:t>
        <a:bodyPr/>
        <a:lstStyle/>
        <a:p>
          <a:endParaRPr lang="en-GB"/>
        </a:p>
      </dgm:t>
    </dgm:pt>
    <dgm:pt modelId="{5A65DB4B-50E5-B646-8355-9DADFCBCADFF}" type="sibTrans" cxnId="{C9A70A0B-F2E1-F042-8741-C7BC0660D362}">
      <dgm:prSet/>
      <dgm:spPr/>
      <dgm:t>
        <a:bodyPr/>
        <a:lstStyle/>
        <a:p>
          <a:endParaRPr lang="en-GB"/>
        </a:p>
      </dgm:t>
    </dgm:pt>
    <dgm:pt modelId="{3697A988-63E1-9444-A3CB-06B7E5AA54EC}" type="pres">
      <dgm:prSet presAssocID="{74A18959-7E86-3142-BE35-A932C6784DAA}" presName="hierChild1" presStyleCnt="0">
        <dgm:presLayoutVars>
          <dgm:chPref val="1"/>
          <dgm:dir/>
          <dgm:animOne val="branch"/>
          <dgm:animLvl val="lvl"/>
          <dgm:resizeHandles/>
        </dgm:presLayoutVars>
      </dgm:prSet>
      <dgm:spPr/>
    </dgm:pt>
    <dgm:pt modelId="{B39169BA-5274-E84F-AA50-F60E29C0DAE1}" type="pres">
      <dgm:prSet presAssocID="{C4DA7644-5BD1-E34D-AAAC-1FE3B99A2B22}" presName="hierRoot1" presStyleCnt="0"/>
      <dgm:spPr/>
    </dgm:pt>
    <dgm:pt modelId="{BEE96596-DC09-D943-8792-243518DB1D33}" type="pres">
      <dgm:prSet presAssocID="{C4DA7644-5BD1-E34D-AAAC-1FE3B99A2B22}" presName="composite" presStyleCnt="0"/>
      <dgm:spPr/>
    </dgm:pt>
    <dgm:pt modelId="{7D9D497C-E4CB-2C4C-8EC5-BF7BB34DA116}" type="pres">
      <dgm:prSet presAssocID="{C4DA7644-5BD1-E34D-AAAC-1FE3B99A2B22}" presName="background" presStyleLbl="node0" presStyleIdx="0" presStyleCnt="1"/>
      <dgm:spPr/>
    </dgm:pt>
    <dgm:pt modelId="{15FF225D-4C41-2E4E-B9C8-FA8ACF145B68}" type="pres">
      <dgm:prSet presAssocID="{C4DA7644-5BD1-E34D-AAAC-1FE3B99A2B22}" presName="text" presStyleLbl="fgAcc0" presStyleIdx="0" presStyleCnt="1">
        <dgm:presLayoutVars>
          <dgm:chPref val="3"/>
        </dgm:presLayoutVars>
      </dgm:prSet>
      <dgm:spPr/>
    </dgm:pt>
    <dgm:pt modelId="{B9CA8B1F-2C59-5E40-9DDA-3AB3CAAB9562}" type="pres">
      <dgm:prSet presAssocID="{C4DA7644-5BD1-E34D-AAAC-1FE3B99A2B22}" presName="hierChild2" presStyleCnt="0"/>
      <dgm:spPr/>
    </dgm:pt>
    <dgm:pt modelId="{D77F51E8-329B-4E4B-8A6D-BF30AC5D9CA6}" type="pres">
      <dgm:prSet presAssocID="{BB359AAA-6931-2844-B92B-C2D328E15FD1}" presName="Name10" presStyleLbl="parChTrans1D2" presStyleIdx="0" presStyleCnt="2"/>
      <dgm:spPr/>
    </dgm:pt>
    <dgm:pt modelId="{682A7A2E-0554-5E4F-864B-FDB1FD6299B1}" type="pres">
      <dgm:prSet presAssocID="{1C4339CE-A84B-B546-95B9-B909ABAC5553}" presName="hierRoot2" presStyleCnt="0"/>
      <dgm:spPr/>
    </dgm:pt>
    <dgm:pt modelId="{2DCD1B67-E35B-8943-8049-55A5A97CD6AF}" type="pres">
      <dgm:prSet presAssocID="{1C4339CE-A84B-B546-95B9-B909ABAC5553}" presName="composite2" presStyleCnt="0"/>
      <dgm:spPr/>
    </dgm:pt>
    <dgm:pt modelId="{FF74D763-39F1-AD48-B43A-84687AA4015F}" type="pres">
      <dgm:prSet presAssocID="{1C4339CE-A84B-B546-95B9-B909ABAC5553}" presName="background2" presStyleLbl="node2" presStyleIdx="0" presStyleCnt="2"/>
      <dgm:spPr/>
    </dgm:pt>
    <dgm:pt modelId="{A4A57152-F75B-7A48-A960-65A21E2D40D1}" type="pres">
      <dgm:prSet presAssocID="{1C4339CE-A84B-B546-95B9-B909ABAC5553}" presName="text2" presStyleLbl="fgAcc2" presStyleIdx="0" presStyleCnt="2">
        <dgm:presLayoutVars>
          <dgm:chPref val="3"/>
        </dgm:presLayoutVars>
      </dgm:prSet>
      <dgm:spPr/>
    </dgm:pt>
    <dgm:pt modelId="{124BFCB2-AB99-3C4C-BFC2-4DA0FDD57B72}" type="pres">
      <dgm:prSet presAssocID="{1C4339CE-A84B-B546-95B9-B909ABAC5553}" presName="hierChild3" presStyleCnt="0"/>
      <dgm:spPr/>
    </dgm:pt>
    <dgm:pt modelId="{60776389-684D-8E4C-8207-51139F458A0E}" type="pres">
      <dgm:prSet presAssocID="{3BB3D2F6-4CBA-E944-ACCE-B20A751328E8}" presName="Name10" presStyleLbl="parChTrans1D2" presStyleIdx="1" presStyleCnt="2"/>
      <dgm:spPr/>
    </dgm:pt>
    <dgm:pt modelId="{8E07D9AE-8C15-E64F-96D3-A96EEF97DD2F}" type="pres">
      <dgm:prSet presAssocID="{983A3D37-AA00-1149-B378-0B1972F2969A}" presName="hierRoot2" presStyleCnt="0"/>
      <dgm:spPr/>
    </dgm:pt>
    <dgm:pt modelId="{0E1C23D9-6584-CD48-B01D-0449BE147B4B}" type="pres">
      <dgm:prSet presAssocID="{983A3D37-AA00-1149-B378-0B1972F2969A}" presName="composite2" presStyleCnt="0"/>
      <dgm:spPr/>
    </dgm:pt>
    <dgm:pt modelId="{B76E08AA-8D43-B949-A80C-98A50478E1AF}" type="pres">
      <dgm:prSet presAssocID="{983A3D37-AA00-1149-B378-0B1972F2969A}" presName="background2" presStyleLbl="node2" presStyleIdx="1" presStyleCnt="2"/>
      <dgm:spPr/>
    </dgm:pt>
    <dgm:pt modelId="{04940DA9-D5CD-2B47-BCF5-F265837C6624}" type="pres">
      <dgm:prSet presAssocID="{983A3D37-AA00-1149-B378-0B1972F2969A}" presName="text2" presStyleLbl="fgAcc2" presStyleIdx="1" presStyleCnt="2">
        <dgm:presLayoutVars>
          <dgm:chPref val="3"/>
        </dgm:presLayoutVars>
      </dgm:prSet>
      <dgm:spPr/>
    </dgm:pt>
    <dgm:pt modelId="{59BF8D2A-F2E9-D447-BD35-39355FEE6655}" type="pres">
      <dgm:prSet presAssocID="{983A3D37-AA00-1149-B378-0B1972F2969A}" presName="hierChild3" presStyleCnt="0"/>
      <dgm:spPr/>
    </dgm:pt>
  </dgm:ptLst>
  <dgm:cxnLst>
    <dgm:cxn modelId="{15FFD308-85AE-3846-8616-C682E79FEACF}" type="presOf" srcId="{1C4339CE-A84B-B546-95B9-B909ABAC5553}" destId="{A4A57152-F75B-7A48-A960-65A21E2D40D1}" srcOrd="0" destOrd="0" presId="urn:microsoft.com/office/officeart/2005/8/layout/hierarchy1"/>
    <dgm:cxn modelId="{C9A70A0B-F2E1-F042-8741-C7BC0660D362}" srcId="{C4DA7644-5BD1-E34D-AAAC-1FE3B99A2B22}" destId="{983A3D37-AA00-1149-B378-0B1972F2969A}" srcOrd="1" destOrd="0" parTransId="{3BB3D2F6-4CBA-E944-ACCE-B20A751328E8}" sibTransId="{5A65DB4B-50E5-B646-8355-9DADFCBCADFF}"/>
    <dgm:cxn modelId="{6667193C-9763-5944-A32A-7FFBA4F9DC68}" type="presOf" srcId="{BB359AAA-6931-2844-B92B-C2D328E15FD1}" destId="{D77F51E8-329B-4E4B-8A6D-BF30AC5D9CA6}" srcOrd="0" destOrd="0" presId="urn:microsoft.com/office/officeart/2005/8/layout/hierarchy1"/>
    <dgm:cxn modelId="{4DF1FB77-A2FA-9A4E-A24B-5B42B999631A}" type="presOf" srcId="{C4DA7644-5BD1-E34D-AAAC-1FE3B99A2B22}" destId="{15FF225D-4C41-2E4E-B9C8-FA8ACF145B68}" srcOrd="0" destOrd="0" presId="urn:microsoft.com/office/officeart/2005/8/layout/hierarchy1"/>
    <dgm:cxn modelId="{EAE40A88-2C19-F141-B8FE-E81F9233D277}" type="presOf" srcId="{983A3D37-AA00-1149-B378-0B1972F2969A}" destId="{04940DA9-D5CD-2B47-BCF5-F265837C6624}" srcOrd="0" destOrd="0" presId="urn:microsoft.com/office/officeart/2005/8/layout/hierarchy1"/>
    <dgm:cxn modelId="{84D4F0B5-6F5B-5D48-9325-B4CEC3E5AD32}" srcId="{C4DA7644-5BD1-E34D-AAAC-1FE3B99A2B22}" destId="{1C4339CE-A84B-B546-95B9-B909ABAC5553}" srcOrd="0" destOrd="0" parTransId="{BB359AAA-6931-2844-B92B-C2D328E15FD1}" sibTransId="{E8197E36-55A3-1943-83BF-18A30925CF30}"/>
    <dgm:cxn modelId="{469A88EE-EE5F-7E40-88BE-925598B6A0BB}" type="presOf" srcId="{74A18959-7E86-3142-BE35-A932C6784DAA}" destId="{3697A988-63E1-9444-A3CB-06B7E5AA54EC}" srcOrd="0" destOrd="0" presId="urn:microsoft.com/office/officeart/2005/8/layout/hierarchy1"/>
    <dgm:cxn modelId="{14ED7DD6-B1BE-4046-B093-066C91D75B4C}" srcId="{74A18959-7E86-3142-BE35-A932C6784DAA}" destId="{C4DA7644-5BD1-E34D-AAAC-1FE3B99A2B22}" srcOrd="0" destOrd="0" parTransId="{DDAEB0AC-6540-0E4D-9ECF-4A183AFDAEAC}" sibTransId="{DD2DAB71-3F7D-4C44-BAC6-4421AB83760D}"/>
    <dgm:cxn modelId="{F77160F9-F7F0-1747-BC33-A272F2F0641D}" type="presOf" srcId="{3BB3D2F6-4CBA-E944-ACCE-B20A751328E8}" destId="{60776389-684D-8E4C-8207-51139F458A0E}" srcOrd="0" destOrd="0" presId="urn:microsoft.com/office/officeart/2005/8/layout/hierarchy1"/>
    <dgm:cxn modelId="{CA8181DE-BC5F-9C40-8C3C-4B3B899A658C}" type="presParOf" srcId="{3697A988-63E1-9444-A3CB-06B7E5AA54EC}" destId="{B39169BA-5274-E84F-AA50-F60E29C0DAE1}" srcOrd="0" destOrd="0" presId="urn:microsoft.com/office/officeart/2005/8/layout/hierarchy1"/>
    <dgm:cxn modelId="{A7390B18-60A5-4B46-BFAB-5A303FE5421D}" type="presParOf" srcId="{B39169BA-5274-E84F-AA50-F60E29C0DAE1}" destId="{BEE96596-DC09-D943-8792-243518DB1D33}" srcOrd="0" destOrd="0" presId="urn:microsoft.com/office/officeart/2005/8/layout/hierarchy1"/>
    <dgm:cxn modelId="{F1D354FA-DF75-A24D-856A-B7DE4B750A5F}" type="presParOf" srcId="{BEE96596-DC09-D943-8792-243518DB1D33}" destId="{7D9D497C-E4CB-2C4C-8EC5-BF7BB34DA116}" srcOrd="0" destOrd="0" presId="urn:microsoft.com/office/officeart/2005/8/layout/hierarchy1"/>
    <dgm:cxn modelId="{A2835473-6D0F-8E4D-AA7D-5F1C44F2FEDF}" type="presParOf" srcId="{BEE96596-DC09-D943-8792-243518DB1D33}" destId="{15FF225D-4C41-2E4E-B9C8-FA8ACF145B68}" srcOrd="1" destOrd="0" presId="urn:microsoft.com/office/officeart/2005/8/layout/hierarchy1"/>
    <dgm:cxn modelId="{35EA0CDA-A184-4F42-8CFF-AB6AE3D33A65}" type="presParOf" srcId="{B39169BA-5274-E84F-AA50-F60E29C0DAE1}" destId="{B9CA8B1F-2C59-5E40-9DDA-3AB3CAAB9562}" srcOrd="1" destOrd="0" presId="urn:microsoft.com/office/officeart/2005/8/layout/hierarchy1"/>
    <dgm:cxn modelId="{49091377-9ECE-F94A-BF44-319C60962742}" type="presParOf" srcId="{B9CA8B1F-2C59-5E40-9DDA-3AB3CAAB9562}" destId="{D77F51E8-329B-4E4B-8A6D-BF30AC5D9CA6}" srcOrd="0" destOrd="0" presId="urn:microsoft.com/office/officeart/2005/8/layout/hierarchy1"/>
    <dgm:cxn modelId="{D2BDED9B-3D38-124E-8DA0-1BC98F222F66}" type="presParOf" srcId="{B9CA8B1F-2C59-5E40-9DDA-3AB3CAAB9562}" destId="{682A7A2E-0554-5E4F-864B-FDB1FD6299B1}" srcOrd="1" destOrd="0" presId="urn:microsoft.com/office/officeart/2005/8/layout/hierarchy1"/>
    <dgm:cxn modelId="{63840B2E-0910-0C4A-A4F8-9CA0C5CF80A7}" type="presParOf" srcId="{682A7A2E-0554-5E4F-864B-FDB1FD6299B1}" destId="{2DCD1B67-E35B-8943-8049-55A5A97CD6AF}" srcOrd="0" destOrd="0" presId="urn:microsoft.com/office/officeart/2005/8/layout/hierarchy1"/>
    <dgm:cxn modelId="{FA9B97AB-02CC-7446-A9C5-B9899D466434}" type="presParOf" srcId="{2DCD1B67-E35B-8943-8049-55A5A97CD6AF}" destId="{FF74D763-39F1-AD48-B43A-84687AA4015F}" srcOrd="0" destOrd="0" presId="urn:microsoft.com/office/officeart/2005/8/layout/hierarchy1"/>
    <dgm:cxn modelId="{53AC781B-C253-8C45-9A96-6DA55BFA1D98}" type="presParOf" srcId="{2DCD1B67-E35B-8943-8049-55A5A97CD6AF}" destId="{A4A57152-F75B-7A48-A960-65A21E2D40D1}" srcOrd="1" destOrd="0" presId="urn:microsoft.com/office/officeart/2005/8/layout/hierarchy1"/>
    <dgm:cxn modelId="{77105187-5785-3342-9DC9-AB3332C1FAD0}" type="presParOf" srcId="{682A7A2E-0554-5E4F-864B-FDB1FD6299B1}" destId="{124BFCB2-AB99-3C4C-BFC2-4DA0FDD57B72}" srcOrd="1" destOrd="0" presId="urn:microsoft.com/office/officeart/2005/8/layout/hierarchy1"/>
    <dgm:cxn modelId="{3CAC3EBD-0B9A-1443-8D0E-1EA550F71D90}" type="presParOf" srcId="{B9CA8B1F-2C59-5E40-9DDA-3AB3CAAB9562}" destId="{60776389-684D-8E4C-8207-51139F458A0E}" srcOrd="2" destOrd="0" presId="urn:microsoft.com/office/officeart/2005/8/layout/hierarchy1"/>
    <dgm:cxn modelId="{33B6C4B3-F4BB-CE41-82F3-5643687F8067}" type="presParOf" srcId="{B9CA8B1F-2C59-5E40-9DDA-3AB3CAAB9562}" destId="{8E07D9AE-8C15-E64F-96D3-A96EEF97DD2F}" srcOrd="3" destOrd="0" presId="urn:microsoft.com/office/officeart/2005/8/layout/hierarchy1"/>
    <dgm:cxn modelId="{F8E983AA-226E-A941-A3F5-80279F6F453E}" type="presParOf" srcId="{8E07D9AE-8C15-E64F-96D3-A96EEF97DD2F}" destId="{0E1C23D9-6584-CD48-B01D-0449BE147B4B}" srcOrd="0" destOrd="0" presId="urn:microsoft.com/office/officeart/2005/8/layout/hierarchy1"/>
    <dgm:cxn modelId="{9E245A1C-B8A7-C242-B877-F2B39F79D638}" type="presParOf" srcId="{0E1C23D9-6584-CD48-B01D-0449BE147B4B}" destId="{B76E08AA-8D43-B949-A80C-98A50478E1AF}" srcOrd="0" destOrd="0" presId="urn:microsoft.com/office/officeart/2005/8/layout/hierarchy1"/>
    <dgm:cxn modelId="{81E93247-0C7C-FB4D-A74E-FFF7E6816D52}" type="presParOf" srcId="{0E1C23D9-6584-CD48-B01D-0449BE147B4B}" destId="{04940DA9-D5CD-2B47-BCF5-F265837C6624}" srcOrd="1" destOrd="0" presId="urn:microsoft.com/office/officeart/2005/8/layout/hierarchy1"/>
    <dgm:cxn modelId="{D8DF1BA4-BFEA-A64F-B30C-0CADFFD089D6}" type="presParOf" srcId="{8E07D9AE-8C15-E64F-96D3-A96EEF97DD2F}" destId="{59BF8D2A-F2E9-D447-BD35-39355FEE6655}"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AAD8D7-8670-8048-B5E4-AFFBFC42E4D7}"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GB"/>
        </a:p>
      </dgm:t>
    </dgm:pt>
    <dgm:pt modelId="{B8CDAD1E-02E1-EA4E-9AE9-F933422F34E1}">
      <dgm:prSet custT="1"/>
      <dgm:spPr/>
      <dgm:t>
        <a:bodyPr/>
        <a:lstStyle/>
        <a:p>
          <a:r>
            <a:rPr lang="en-BD" sz="1600" dirty="0">
              <a:latin typeface="Times New Roman" panose="02020603050405020304" pitchFamily="18" charset="0"/>
              <a:cs typeface="Times New Roman" panose="02020603050405020304" pitchFamily="18" charset="0"/>
            </a:rPr>
            <a:t>High cost of experimental work</a:t>
          </a:r>
        </a:p>
      </dgm:t>
    </dgm:pt>
    <dgm:pt modelId="{0323E9F9-9B4E-A645-BA3B-CA623EF27E09}" type="parTrans" cxnId="{3BCB95C2-4D49-864D-ACF4-79917462E18B}">
      <dgm:prSet/>
      <dgm:spPr/>
      <dgm:t>
        <a:bodyPr/>
        <a:lstStyle/>
        <a:p>
          <a:endParaRPr lang="en-GB">
            <a:latin typeface="Times New Roman" panose="02020603050405020304" pitchFamily="18" charset="0"/>
            <a:cs typeface="Times New Roman" panose="02020603050405020304" pitchFamily="18" charset="0"/>
          </a:endParaRPr>
        </a:p>
      </dgm:t>
    </dgm:pt>
    <dgm:pt modelId="{DC8228D3-C6F1-F445-9BDC-C96D3E079DE8}" type="sibTrans" cxnId="{3BCB95C2-4D49-864D-ACF4-79917462E18B}">
      <dgm:prSet/>
      <dgm:spPr/>
      <dgm:t>
        <a:bodyPr/>
        <a:lstStyle/>
        <a:p>
          <a:endParaRPr lang="en-GB">
            <a:latin typeface="Times New Roman" panose="02020603050405020304" pitchFamily="18" charset="0"/>
            <a:cs typeface="Times New Roman" panose="02020603050405020304" pitchFamily="18" charset="0"/>
          </a:endParaRPr>
        </a:p>
      </dgm:t>
    </dgm:pt>
    <dgm:pt modelId="{1CDFF958-66DB-304D-9C5C-B5166BE4B4EA}">
      <dgm:prSet custT="1"/>
      <dgm:spPr/>
      <dgm:t>
        <a:bodyPr/>
        <a:lstStyle/>
        <a:p>
          <a:r>
            <a:rPr lang="en-BD" sz="1600" dirty="0">
              <a:latin typeface="Times New Roman" panose="02020603050405020304" pitchFamily="18" charset="0"/>
              <a:cs typeface="Times New Roman" panose="02020603050405020304" pitchFamily="18" charset="0"/>
            </a:rPr>
            <a:t>Interest</a:t>
          </a:r>
          <a:r>
            <a:rPr lang="en-BD" sz="1600" baseline="0" dirty="0">
              <a:latin typeface="Times New Roman" panose="02020603050405020304" pitchFamily="18" charset="0"/>
              <a:cs typeface="Times New Roman" panose="02020603050405020304" pitchFamily="18" charset="0"/>
            </a:rPr>
            <a:t> on Internal Aerodynamics and Nozzle flow</a:t>
          </a:r>
          <a:endParaRPr lang="en-BD" sz="1600" dirty="0">
            <a:latin typeface="Times New Roman" panose="02020603050405020304" pitchFamily="18" charset="0"/>
            <a:cs typeface="Times New Roman" panose="02020603050405020304" pitchFamily="18" charset="0"/>
          </a:endParaRPr>
        </a:p>
      </dgm:t>
    </dgm:pt>
    <dgm:pt modelId="{7CF53946-36DB-2649-BFFD-356FF364C216}" type="parTrans" cxnId="{D9F8D215-D804-C54A-B428-306ECA2811A0}">
      <dgm:prSet/>
      <dgm:spPr/>
      <dgm:t>
        <a:bodyPr/>
        <a:lstStyle/>
        <a:p>
          <a:endParaRPr lang="en-GB">
            <a:latin typeface="Times New Roman" panose="02020603050405020304" pitchFamily="18" charset="0"/>
            <a:cs typeface="Times New Roman" panose="02020603050405020304" pitchFamily="18" charset="0"/>
          </a:endParaRPr>
        </a:p>
      </dgm:t>
    </dgm:pt>
    <dgm:pt modelId="{D5B6ED33-E23C-9543-8433-0FD402F286CC}" type="sibTrans" cxnId="{D9F8D215-D804-C54A-B428-306ECA2811A0}">
      <dgm:prSet/>
      <dgm:spPr/>
      <dgm:t>
        <a:bodyPr/>
        <a:lstStyle/>
        <a:p>
          <a:endParaRPr lang="en-GB">
            <a:latin typeface="Times New Roman" panose="02020603050405020304" pitchFamily="18" charset="0"/>
            <a:cs typeface="Times New Roman" panose="02020603050405020304" pitchFamily="18" charset="0"/>
          </a:endParaRPr>
        </a:p>
      </dgm:t>
    </dgm:pt>
    <dgm:pt modelId="{D9E9FFEA-8E03-314A-A29F-CA491696AC35}">
      <dgm:prSet/>
      <dgm:spPr/>
      <dgm:t>
        <a:bodyPr/>
        <a:lstStyle/>
        <a:p>
          <a:r>
            <a:rPr lang="en-BD" dirty="0">
              <a:latin typeface="Times New Roman" panose="02020603050405020304" pitchFamily="18" charset="0"/>
              <a:cs typeface="Times New Roman" panose="02020603050405020304" pitchFamily="18" charset="0"/>
            </a:rPr>
            <a:t>Increasing use of Single Expansion Ramp Nozzle</a:t>
          </a:r>
        </a:p>
      </dgm:t>
    </dgm:pt>
    <dgm:pt modelId="{73D1F478-198C-CA47-8FB6-C896A456FA3F}" type="parTrans" cxnId="{2B4779B4-96B8-C549-A05F-9F2709827597}">
      <dgm:prSet/>
      <dgm:spPr/>
      <dgm:t>
        <a:bodyPr/>
        <a:lstStyle/>
        <a:p>
          <a:endParaRPr lang="en-GB">
            <a:latin typeface="Times New Roman" panose="02020603050405020304" pitchFamily="18" charset="0"/>
            <a:cs typeface="Times New Roman" panose="02020603050405020304" pitchFamily="18" charset="0"/>
          </a:endParaRPr>
        </a:p>
      </dgm:t>
    </dgm:pt>
    <dgm:pt modelId="{2AF441BA-06BF-034C-9D70-411028BE3065}" type="sibTrans" cxnId="{2B4779B4-96B8-C549-A05F-9F2709827597}">
      <dgm:prSet/>
      <dgm:spPr/>
      <dgm:t>
        <a:bodyPr/>
        <a:lstStyle/>
        <a:p>
          <a:endParaRPr lang="en-GB">
            <a:latin typeface="Times New Roman" panose="02020603050405020304" pitchFamily="18" charset="0"/>
            <a:cs typeface="Times New Roman" panose="02020603050405020304" pitchFamily="18" charset="0"/>
          </a:endParaRPr>
        </a:p>
      </dgm:t>
    </dgm:pt>
    <dgm:pt modelId="{BA68A4F8-3391-3446-8BDE-9AB81D24B3F0}">
      <dgm:prSet custT="1"/>
      <dgm:spPr/>
      <dgm:t>
        <a:bodyPr/>
        <a:lstStyle/>
        <a:p>
          <a:r>
            <a:rPr lang="en-BD" sz="1600" dirty="0">
              <a:latin typeface="Times New Roman" panose="02020603050405020304" pitchFamily="18" charset="0"/>
              <a:cs typeface="Times New Roman" panose="02020603050405020304" pitchFamily="18" charset="0"/>
            </a:rPr>
            <a:t>To explore more about flow separation in nozzle</a:t>
          </a:r>
        </a:p>
      </dgm:t>
    </dgm:pt>
    <dgm:pt modelId="{02CE1BE8-5969-D74D-A01D-571579675B14}" type="parTrans" cxnId="{99A8D0C6-44D2-3B48-BE64-172B24405022}">
      <dgm:prSet/>
      <dgm:spPr/>
      <dgm:t>
        <a:bodyPr/>
        <a:lstStyle/>
        <a:p>
          <a:endParaRPr lang="en-GB">
            <a:latin typeface="Times New Roman" panose="02020603050405020304" pitchFamily="18" charset="0"/>
            <a:cs typeface="Times New Roman" panose="02020603050405020304" pitchFamily="18" charset="0"/>
          </a:endParaRPr>
        </a:p>
      </dgm:t>
    </dgm:pt>
    <dgm:pt modelId="{3ECF5554-D70D-8945-9F70-1ED9AA2596DE}" type="sibTrans" cxnId="{99A8D0C6-44D2-3B48-BE64-172B24405022}">
      <dgm:prSet/>
      <dgm:spPr/>
      <dgm:t>
        <a:bodyPr/>
        <a:lstStyle/>
        <a:p>
          <a:endParaRPr lang="en-GB">
            <a:latin typeface="Times New Roman" panose="02020603050405020304" pitchFamily="18" charset="0"/>
            <a:cs typeface="Times New Roman" panose="02020603050405020304" pitchFamily="18" charset="0"/>
          </a:endParaRPr>
        </a:p>
      </dgm:t>
    </dgm:pt>
    <dgm:pt modelId="{F033DB77-4810-EC4F-BBAD-22A6A7FF57B5}" type="pres">
      <dgm:prSet presAssocID="{F5AAD8D7-8670-8048-B5E4-AFFBFC42E4D7}" presName="cycle" presStyleCnt="0">
        <dgm:presLayoutVars>
          <dgm:dir/>
          <dgm:resizeHandles val="exact"/>
        </dgm:presLayoutVars>
      </dgm:prSet>
      <dgm:spPr/>
    </dgm:pt>
    <dgm:pt modelId="{744518E1-A3AF-3849-8E04-99E7DE246797}" type="pres">
      <dgm:prSet presAssocID="{B8CDAD1E-02E1-EA4E-9AE9-F933422F34E1}" presName="node" presStyleLbl="node1" presStyleIdx="0" presStyleCnt="4">
        <dgm:presLayoutVars>
          <dgm:bulletEnabled val="1"/>
        </dgm:presLayoutVars>
      </dgm:prSet>
      <dgm:spPr/>
    </dgm:pt>
    <dgm:pt modelId="{04D87132-37AB-D54F-B427-39C4C303C4CC}" type="pres">
      <dgm:prSet presAssocID="{DC8228D3-C6F1-F445-9BDC-C96D3E079DE8}" presName="sibTrans" presStyleLbl="sibTrans2D1" presStyleIdx="0" presStyleCnt="4"/>
      <dgm:spPr/>
    </dgm:pt>
    <dgm:pt modelId="{BD531CF4-97BE-7743-B59F-C7D5F64D5B06}" type="pres">
      <dgm:prSet presAssocID="{DC8228D3-C6F1-F445-9BDC-C96D3E079DE8}" presName="connectorText" presStyleLbl="sibTrans2D1" presStyleIdx="0" presStyleCnt="4"/>
      <dgm:spPr/>
    </dgm:pt>
    <dgm:pt modelId="{BD9C37A9-FC4C-4247-9CB0-20B5B0A2F662}" type="pres">
      <dgm:prSet presAssocID="{1CDFF958-66DB-304D-9C5C-B5166BE4B4EA}" presName="node" presStyleLbl="node1" presStyleIdx="1" presStyleCnt="4">
        <dgm:presLayoutVars>
          <dgm:bulletEnabled val="1"/>
        </dgm:presLayoutVars>
      </dgm:prSet>
      <dgm:spPr/>
    </dgm:pt>
    <dgm:pt modelId="{9A7CD123-9F77-134C-B834-B8A15205BB77}" type="pres">
      <dgm:prSet presAssocID="{D5B6ED33-E23C-9543-8433-0FD402F286CC}" presName="sibTrans" presStyleLbl="sibTrans2D1" presStyleIdx="1" presStyleCnt="4"/>
      <dgm:spPr/>
    </dgm:pt>
    <dgm:pt modelId="{92B1D94E-5535-8741-9CCC-20595A7EA2CC}" type="pres">
      <dgm:prSet presAssocID="{D5B6ED33-E23C-9543-8433-0FD402F286CC}" presName="connectorText" presStyleLbl="sibTrans2D1" presStyleIdx="1" presStyleCnt="4"/>
      <dgm:spPr/>
    </dgm:pt>
    <dgm:pt modelId="{F6BFA5B7-4BB3-3C42-AD82-5CB8DBDFD651}" type="pres">
      <dgm:prSet presAssocID="{D9E9FFEA-8E03-314A-A29F-CA491696AC35}" presName="node" presStyleLbl="node1" presStyleIdx="2" presStyleCnt="4">
        <dgm:presLayoutVars>
          <dgm:bulletEnabled val="1"/>
        </dgm:presLayoutVars>
      </dgm:prSet>
      <dgm:spPr/>
    </dgm:pt>
    <dgm:pt modelId="{5E442116-D747-4648-8A18-31C687F16FFB}" type="pres">
      <dgm:prSet presAssocID="{2AF441BA-06BF-034C-9D70-411028BE3065}" presName="sibTrans" presStyleLbl="sibTrans2D1" presStyleIdx="2" presStyleCnt="4"/>
      <dgm:spPr/>
    </dgm:pt>
    <dgm:pt modelId="{3837CC4C-5C07-8944-B94F-FAD38E50C655}" type="pres">
      <dgm:prSet presAssocID="{2AF441BA-06BF-034C-9D70-411028BE3065}" presName="connectorText" presStyleLbl="sibTrans2D1" presStyleIdx="2" presStyleCnt="4"/>
      <dgm:spPr/>
    </dgm:pt>
    <dgm:pt modelId="{71693BAE-9F06-7C41-A5E1-4C78170EBAD3}" type="pres">
      <dgm:prSet presAssocID="{BA68A4F8-3391-3446-8BDE-9AB81D24B3F0}" presName="node" presStyleLbl="node1" presStyleIdx="3" presStyleCnt="4">
        <dgm:presLayoutVars>
          <dgm:bulletEnabled val="1"/>
        </dgm:presLayoutVars>
      </dgm:prSet>
      <dgm:spPr/>
    </dgm:pt>
    <dgm:pt modelId="{90EFEA9A-9514-FE4D-824C-6AF52F83D133}" type="pres">
      <dgm:prSet presAssocID="{3ECF5554-D70D-8945-9F70-1ED9AA2596DE}" presName="sibTrans" presStyleLbl="sibTrans2D1" presStyleIdx="3" presStyleCnt="4"/>
      <dgm:spPr/>
    </dgm:pt>
    <dgm:pt modelId="{476EC2DE-7342-D446-B17A-AC4192E1AD60}" type="pres">
      <dgm:prSet presAssocID="{3ECF5554-D70D-8945-9F70-1ED9AA2596DE}" presName="connectorText" presStyleLbl="sibTrans2D1" presStyleIdx="3" presStyleCnt="4"/>
      <dgm:spPr/>
    </dgm:pt>
  </dgm:ptLst>
  <dgm:cxnLst>
    <dgm:cxn modelId="{C0AA6A06-FEB5-6C45-A9CA-D39BA900E8E4}" type="presOf" srcId="{BA68A4F8-3391-3446-8BDE-9AB81D24B3F0}" destId="{71693BAE-9F06-7C41-A5E1-4C78170EBAD3}" srcOrd="0" destOrd="0" presId="urn:microsoft.com/office/officeart/2005/8/layout/cycle2"/>
    <dgm:cxn modelId="{AFEED912-273B-6C4A-A12C-890EB17176DC}" type="presOf" srcId="{F5AAD8D7-8670-8048-B5E4-AFFBFC42E4D7}" destId="{F033DB77-4810-EC4F-BBAD-22A6A7FF57B5}" srcOrd="0" destOrd="0" presId="urn:microsoft.com/office/officeart/2005/8/layout/cycle2"/>
    <dgm:cxn modelId="{D9F8D215-D804-C54A-B428-306ECA2811A0}" srcId="{F5AAD8D7-8670-8048-B5E4-AFFBFC42E4D7}" destId="{1CDFF958-66DB-304D-9C5C-B5166BE4B4EA}" srcOrd="1" destOrd="0" parTransId="{7CF53946-36DB-2649-BFFD-356FF364C216}" sibTransId="{D5B6ED33-E23C-9543-8433-0FD402F286CC}"/>
    <dgm:cxn modelId="{CE873D5C-E24A-CB43-A440-C11625050229}" type="presOf" srcId="{2AF441BA-06BF-034C-9D70-411028BE3065}" destId="{5E442116-D747-4648-8A18-31C687F16FFB}" srcOrd="0" destOrd="0" presId="urn:microsoft.com/office/officeart/2005/8/layout/cycle2"/>
    <dgm:cxn modelId="{440F247C-C43E-254F-AE0F-6FE8A86BF7F8}" type="presOf" srcId="{2AF441BA-06BF-034C-9D70-411028BE3065}" destId="{3837CC4C-5C07-8944-B94F-FAD38E50C655}" srcOrd="1" destOrd="0" presId="urn:microsoft.com/office/officeart/2005/8/layout/cycle2"/>
    <dgm:cxn modelId="{EF1B658F-27DD-F243-9701-980044A84BE1}" type="presOf" srcId="{B8CDAD1E-02E1-EA4E-9AE9-F933422F34E1}" destId="{744518E1-A3AF-3849-8E04-99E7DE246797}" srcOrd="0" destOrd="0" presId="urn:microsoft.com/office/officeart/2005/8/layout/cycle2"/>
    <dgm:cxn modelId="{13871E93-F404-7B40-ACAB-10C5E4445AD1}" type="presOf" srcId="{D5B6ED33-E23C-9543-8433-0FD402F286CC}" destId="{9A7CD123-9F77-134C-B834-B8A15205BB77}" srcOrd="0" destOrd="0" presId="urn:microsoft.com/office/officeart/2005/8/layout/cycle2"/>
    <dgm:cxn modelId="{F8C907AB-CBA2-CB4A-A30E-29681CF7B658}" type="presOf" srcId="{D9E9FFEA-8E03-314A-A29F-CA491696AC35}" destId="{F6BFA5B7-4BB3-3C42-AD82-5CB8DBDFD651}" srcOrd="0" destOrd="0" presId="urn:microsoft.com/office/officeart/2005/8/layout/cycle2"/>
    <dgm:cxn modelId="{2B4779B4-96B8-C549-A05F-9F2709827597}" srcId="{F5AAD8D7-8670-8048-B5E4-AFFBFC42E4D7}" destId="{D9E9FFEA-8E03-314A-A29F-CA491696AC35}" srcOrd="2" destOrd="0" parTransId="{73D1F478-198C-CA47-8FB6-C896A456FA3F}" sibTransId="{2AF441BA-06BF-034C-9D70-411028BE3065}"/>
    <dgm:cxn modelId="{3BCB95C2-4D49-864D-ACF4-79917462E18B}" srcId="{F5AAD8D7-8670-8048-B5E4-AFFBFC42E4D7}" destId="{B8CDAD1E-02E1-EA4E-9AE9-F933422F34E1}" srcOrd="0" destOrd="0" parTransId="{0323E9F9-9B4E-A645-BA3B-CA623EF27E09}" sibTransId="{DC8228D3-C6F1-F445-9BDC-C96D3E079DE8}"/>
    <dgm:cxn modelId="{99A8D0C6-44D2-3B48-BE64-172B24405022}" srcId="{F5AAD8D7-8670-8048-B5E4-AFFBFC42E4D7}" destId="{BA68A4F8-3391-3446-8BDE-9AB81D24B3F0}" srcOrd="3" destOrd="0" parTransId="{02CE1BE8-5969-D74D-A01D-571579675B14}" sibTransId="{3ECF5554-D70D-8945-9F70-1ED9AA2596DE}"/>
    <dgm:cxn modelId="{E9D019EB-6B46-024A-8847-D9C4BC7E8D13}" type="presOf" srcId="{DC8228D3-C6F1-F445-9BDC-C96D3E079DE8}" destId="{BD531CF4-97BE-7743-B59F-C7D5F64D5B06}" srcOrd="1" destOrd="0" presId="urn:microsoft.com/office/officeart/2005/8/layout/cycle2"/>
    <dgm:cxn modelId="{C29203CC-4AA7-D340-9CF2-359C18165579}" type="presOf" srcId="{DC8228D3-C6F1-F445-9BDC-C96D3E079DE8}" destId="{04D87132-37AB-D54F-B427-39C4C303C4CC}" srcOrd="0" destOrd="0" presId="urn:microsoft.com/office/officeart/2005/8/layout/cycle2"/>
    <dgm:cxn modelId="{159318EC-48AC-C844-A04D-53FEF08C73B7}" type="presOf" srcId="{1CDFF958-66DB-304D-9C5C-B5166BE4B4EA}" destId="{BD9C37A9-FC4C-4247-9CB0-20B5B0A2F662}" srcOrd="0" destOrd="0" presId="urn:microsoft.com/office/officeart/2005/8/layout/cycle2"/>
    <dgm:cxn modelId="{AE529AF5-9423-0945-9C7D-7B22328C8CFF}" type="presOf" srcId="{3ECF5554-D70D-8945-9F70-1ED9AA2596DE}" destId="{90EFEA9A-9514-FE4D-824C-6AF52F83D133}" srcOrd="0" destOrd="0" presId="urn:microsoft.com/office/officeart/2005/8/layout/cycle2"/>
    <dgm:cxn modelId="{0F023CF8-E08D-0A4E-B612-98EFA5C7B9CF}" type="presOf" srcId="{3ECF5554-D70D-8945-9F70-1ED9AA2596DE}" destId="{476EC2DE-7342-D446-B17A-AC4192E1AD60}" srcOrd="1" destOrd="0" presId="urn:microsoft.com/office/officeart/2005/8/layout/cycle2"/>
    <dgm:cxn modelId="{A04534DC-FC36-E647-BC7E-2A83CF139CAD}" type="presOf" srcId="{D5B6ED33-E23C-9543-8433-0FD402F286CC}" destId="{92B1D94E-5535-8741-9CCC-20595A7EA2CC}" srcOrd="1" destOrd="0" presId="urn:microsoft.com/office/officeart/2005/8/layout/cycle2"/>
    <dgm:cxn modelId="{728DAB39-80A7-6B40-8915-5770A3787B2C}" type="presParOf" srcId="{F033DB77-4810-EC4F-BBAD-22A6A7FF57B5}" destId="{744518E1-A3AF-3849-8E04-99E7DE246797}" srcOrd="0" destOrd="0" presId="urn:microsoft.com/office/officeart/2005/8/layout/cycle2"/>
    <dgm:cxn modelId="{316B0832-C7EB-F749-AC7E-D22FC31D8ABE}" type="presParOf" srcId="{F033DB77-4810-EC4F-BBAD-22A6A7FF57B5}" destId="{04D87132-37AB-D54F-B427-39C4C303C4CC}" srcOrd="1" destOrd="0" presId="urn:microsoft.com/office/officeart/2005/8/layout/cycle2"/>
    <dgm:cxn modelId="{32B83EBB-B52E-9444-9D09-D4C3EC802985}" type="presParOf" srcId="{04D87132-37AB-D54F-B427-39C4C303C4CC}" destId="{BD531CF4-97BE-7743-B59F-C7D5F64D5B06}" srcOrd="0" destOrd="0" presId="urn:microsoft.com/office/officeart/2005/8/layout/cycle2"/>
    <dgm:cxn modelId="{ADD2E530-A974-3149-85E1-9D6519D59DEE}" type="presParOf" srcId="{F033DB77-4810-EC4F-BBAD-22A6A7FF57B5}" destId="{BD9C37A9-FC4C-4247-9CB0-20B5B0A2F662}" srcOrd="2" destOrd="0" presId="urn:microsoft.com/office/officeart/2005/8/layout/cycle2"/>
    <dgm:cxn modelId="{7909BCE1-F55A-2842-96AC-A3E326AD85F5}" type="presParOf" srcId="{F033DB77-4810-EC4F-BBAD-22A6A7FF57B5}" destId="{9A7CD123-9F77-134C-B834-B8A15205BB77}" srcOrd="3" destOrd="0" presId="urn:microsoft.com/office/officeart/2005/8/layout/cycle2"/>
    <dgm:cxn modelId="{BC5FED6C-9901-B04F-BF7F-293F63B46BD6}" type="presParOf" srcId="{9A7CD123-9F77-134C-B834-B8A15205BB77}" destId="{92B1D94E-5535-8741-9CCC-20595A7EA2CC}" srcOrd="0" destOrd="0" presId="urn:microsoft.com/office/officeart/2005/8/layout/cycle2"/>
    <dgm:cxn modelId="{EE46DB50-187C-464B-A15B-1C1CE3C3F985}" type="presParOf" srcId="{F033DB77-4810-EC4F-BBAD-22A6A7FF57B5}" destId="{F6BFA5B7-4BB3-3C42-AD82-5CB8DBDFD651}" srcOrd="4" destOrd="0" presId="urn:microsoft.com/office/officeart/2005/8/layout/cycle2"/>
    <dgm:cxn modelId="{54EB9038-1588-5F4F-98EC-F0888E20C170}" type="presParOf" srcId="{F033DB77-4810-EC4F-BBAD-22A6A7FF57B5}" destId="{5E442116-D747-4648-8A18-31C687F16FFB}" srcOrd="5" destOrd="0" presId="urn:microsoft.com/office/officeart/2005/8/layout/cycle2"/>
    <dgm:cxn modelId="{5A238FC6-A3C1-7F49-9913-8DE7695F5090}" type="presParOf" srcId="{5E442116-D747-4648-8A18-31C687F16FFB}" destId="{3837CC4C-5C07-8944-B94F-FAD38E50C655}" srcOrd="0" destOrd="0" presId="urn:microsoft.com/office/officeart/2005/8/layout/cycle2"/>
    <dgm:cxn modelId="{49B10CDE-012C-A144-8158-976955650B07}" type="presParOf" srcId="{F033DB77-4810-EC4F-BBAD-22A6A7FF57B5}" destId="{71693BAE-9F06-7C41-A5E1-4C78170EBAD3}" srcOrd="6" destOrd="0" presId="urn:microsoft.com/office/officeart/2005/8/layout/cycle2"/>
    <dgm:cxn modelId="{E2200BE2-9851-C847-8A14-A7FE8E7AF614}" type="presParOf" srcId="{F033DB77-4810-EC4F-BBAD-22A6A7FF57B5}" destId="{90EFEA9A-9514-FE4D-824C-6AF52F83D133}" srcOrd="7" destOrd="0" presId="urn:microsoft.com/office/officeart/2005/8/layout/cycle2"/>
    <dgm:cxn modelId="{A5672A40-4F1C-8449-AE6E-4D67328FDF93}" type="presParOf" srcId="{90EFEA9A-9514-FE4D-824C-6AF52F83D133}" destId="{476EC2DE-7342-D446-B17A-AC4192E1AD60}"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7E9461A-F51A-49DE-ACB7-EC7D4DC9CA05}"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8145846A-159F-4FA1-936E-BFD7C79AB8CD}">
      <dgm:prSet phldrT="[Text]"/>
      <dgm:spPr>
        <a:solidFill>
          <a:schemeClr val="accent3">
            <a:lumMod val="60000"/>
            <a:lumOff val="40000"/>
          </a:schemeClr>
        </a:solidFill>
        <a:ln>
          <a:noFill/>
        </a:ln>
      </dgm:spPr>
      <dgm:t>
        <a:bodyPr/>
        <a:lstStyle/>
        <a:p>
          <a:r>
            <a:rPr lang="en-US" dirty="0">
              <a:latin typeface="Times New Roman" panose="02020603050405020304" pitchFamily="18" charset="0"/>
              <a:cs typeface="Times New Roman" panose="02020603050405020304" pitchFamily="18" charset="0"/>
            </a:rPr>
            <a:t> </a:t>
          </a:r>
        </a:p>
      </dgm:t>
    </dgm:pt>
    <dgm:pt modelId="{5CF865D2-9E40-4B3F-92F2-5F14915D4AC6}" type="parTrans" cxnId="{7502F512-0B1F-4EAD-992C-50E5761A54B3}">
      <dgm:prSet/>
      <dgm:spPr/>
      <dgm:t>
        <a:bodyPr/>
        <a:lstStyle/>
        <a:p>
          <a:endParaRPr lang="en-US">
            <a:latin typeface="Times New Roman" panose="02020603050405020304" pitchFamily="18" charset="0"/>
            <a:cs typeface="Times New Roman" panose="02020603050405020304" pitchFamily="18" charset="0"/>
          </a:endParaRPr>
        </a:p>
      </dgm:t>
    </dgm:pt>
    <dgm:pt modelId="{50163D54-BB1D-4881-8389-93DF7C934BCF}" type="sibTrans" cxnId="{7502F512-0B1F-4EAD-992C-50E5761A54B3}">
      <dgm:prSet/>
      <dgm:spPr/>
      <dgm:t>
        <a:bodyPr/>
        <a:lstStyle/>
        <a:p>
          <a:endParaRPr lang="en-US">
            <a:latin typeface="Times New Roman" panose="02020603050405020304" pitchFamily="18" charset="0"/>
            <a:cs typeface="Times New Roman" panose="02020603050405020304" pitchFamily="18" charset="0"/>
          </a:endParaRPr>
        </a:p>
      </dgm:t>
    </dgm:pt>
    <dgm:pt modelId="{07AC38C0-7C31-407B-BCE7-5E6684392280}">
      <dgm:prSet phldrT="[Text]"/>
      <dgm:spPr/>
      <dgm:t>
        <a:bodyPr/>
        <a:lstStyle/>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To develop a computational model to predict the flow pattern in a subscale SERN</a:t>
          </a:r>
          <a:endParaRPr lang="en-US" dirty="0">
            <a:latin typeface="Times New Roman" panose="02020603050405020304" pitchFamily="18" charset="0"/>
            <a:cs typeface="Times New Roman" panose="02020603050405020304" pitchFamily="18" charset="0"/>
          </a:endParaRPr>
        </a:p>
      </dgm:t>
    </dgm:pt>
    <dgm:pt modelId="{3FE0BEC7-1F6E-4A63-B28A-EA2EB12C4171}" type="parTrans" cxnId="{3224A4D2-F611-48DF-99B7-C0FA3FA75E7F}">
      <dgm:prSet/>
      <dgm:spPr/>
      <dgm:t>
        <a:bodyPr/>
        <a:lstStyle/>
        <a:p>
          <a:endParaRPr lang="en-US">
            <a:latin typeface="Times New Roman" panose="02020603050405020304" pitchFamily="18" charset="0"/>
            <a:cs typeface="Times New Roman" panose="02020603050405020304" pitchFamily="18" charset="0"/>
          </a:endParaRPr>
        </a:p>
      </dgm:t>
    </dgm:pt>
    <dgm:pt modelId="{319E544C-BBAD-48B3-8205-05BA21998A66}" type="sibTrans" cxnId="{3224A4D2-F611-48DF-99B7-C0FA3FA75E7F}">
      <dgm:prSet/>
      <dgm:spPr/>
      <dgm:t>
        <a:bodyPr/>
        <a:lstStyle/>
        <a:p>
          <a:endParaRPr lang="en-US">
            <a:latin typeface="Times New Roman" panose="02020603050405020304" pitchFamily="18" charset="0"/>
            <a:cs typeface="Times New Roman" panose="02020603050405020304" pitchFamily="18" charset="0"/>
          </a:endParaRPr>
        </a:p>
      </dgm:t>
    </dgm:pt>
    <dgm:pt modelId="{55E4851F-4922-4009-BC87-1236253BBCB2}">
      <dgm:prSet phldrT="[Text]"/>
      <dgm:spPr>
        <a:solidFill>
          <a:schemeClr val="accent3">
            <a:lumMod val="75000"/>
          </a:schemeClr>
        </a:solidFill>
        <a:ln>
          <a:noFill/>
        </a:ln>
      </dgm:spPr>
      <dgm:t>
        <a:bodyPr/>
        <a:lstStyle/>
        <a:p>
          <a:r>
            <a:rPr lang="en-US" dirty="0">
              <a:latin typeface="Times New Roman" panose="02020603050405020304" pitchFamily="18" charset="0"/>
              <a:cs typeface="Times New Roman" panose="02020603050405020304" pitchFamily="18" charset="0"/>
            </a:rPr>
            <a:t> </a:t>
          </a:r>
        </a:p>
      </dgm:t>
    </dgm:pt>
    <dgm:pt modelId="{21627009-EAF7-4A7B-9416-1F46272A0B4F}" type="parTrans" cxnId="{97272CA3-0818-4D6A-A7B6-9E72FBB822C5}">
      <dgm:prSet/>
      <dgm:spPr/>
      <dgm:t>
        <a:bodyPr/>
        <a:lstStyle/>
        <a:p>
          <a:endParaRPr lang="en-US">
            <a:latin typeface="Times New Roman" panose="02020603050405020304" pitchFamily="18" charset="0"/>
            <a:cs typeface="Times New Roman" panose="02020603050405020304" pitchFamily="18" charset="0"/>
          </a:endParaRPr>
        </a:p>
      </dgm:t>
    </dgm:pt>
    <dgm:pt modelId="{03E4518B-8DFD-438F-A124-7BD95BD92A0F}" type="sibTrans" cxnId="{97272CA3-0818-4D6A-A7B6-9E72FBB822C5}">
      <dgm:prSet/>
      <dgm:spPr/>
      <dgm:t>
        <a:bodyPr/>
        <a:lstStyle/>
        <a:p>
          <a:endParaRPr lang="en-US">
            <a:latin typeface="Times New Roman" panose="02020603050405020304" pitchFamily="18" charset="0"/>
            <a:cs typeface="Times New Roman" panose="02020603050405020304" pitchFamily="18" charset="0"/>
          </a:endParaRPr>
        </a:p>
      </dgm:t>
    </dgm:pt>
    <dgm:pt modelId="{9647DD22-5C3F-40D3-9F36-22894C59A712}">
      <dgm:prSet phldrT="[Text]"/>
      <dgm:spPr/>
      <dgm:t>
        <a:bodyPr/>
        <a:lstStyle/>
        <a:p>
          <a:pPr algn="just"/>
          <a:r>
            <a:rPr lang="en-US" dirty="0">
              <a:effectLst/>
              <a:latin typeface="Times New Roman" panose="02020603050405020304" pitchFamily="18" charset="0"/>
              <a:ea typeface="Calibri" panose="020F0502020204030204" pitchFamily="34" charset="0"/>
              <a:cs typeface="Times New Roman" panose="02020603050405020304" pitchFamily="18" charset="0"/>
            </a:rPr>
            <a:t>To investigate the flow separation pattern in SERN for different flap length</a:t>
          </a:r>
          <a:endParaRPr lang="en-US" dirty="0">
            <a:latin typeface="Times New Roman" panose="02020603050405020304" pitchFamily="18" charset="0"/>
            <a:cs typeface="Times New Roman" panose="02020603050405020304" pitchFamily="18" charset="0"/>
          </a:endParaRPr>
        </a:p>
      </dgm:t>
    </dgm:pt>
    <dgm:pt modelId="{1B954B67-FEFD-4E6E-8BC0-6B387AB39BC0}" type="parTrans" cxnId="{CFACDAC4-42B9-4B41-B9F0-A20D113BD299}">
      <dgm:prSet/>
      <dgm:spPr/>
      <dgm:t>
        <a:bodyPr/>
        <a:lstStyle/>
        <a:p>
          <a:endParaRPr lang="en-US">
            <a:latin typeface="Times New Roman" panose="02020603050405020304" pitchFamily="18" charset="0"/>
            <a:cs typeface="Times New Roman" panose="02020603050405020304" pitchFamily="18" charset="0"/>
          </a:endParaRPr>
        </a:p>
      </dgm:t>
    </dgm:pt>
    <dgm:pt modelId="{B802859F-42A9-4832-A048-30669F09089D}" type="sibTrans" cxnId="{CFACDAC4-42B9-4B41-B9F0-A20D113BD299}">
      <dgm:prSet/>
      <dgm:spPr/>
      <dgm:t>
        <a:bodyPr/>
        <a:lstStyle/>
        <a:p>
          <a:endParaRPr lang="en-US">
            <a:latin typeface="Times New Roman" panose="02020603050405020304" pitchFamily="18" charset="0"/>
            <a:cs typeface="Times New Roman" panose="02020603050405020304" pitchFamily="18" charset="0"/>
          </a:endParaRPr>
        </a:p>
      </dgm:t>
    </dgm:pt>
    <dgm:pt modelId="{D7ECF533-F9DC-460C-9FAF-E34C70F267FE}">
      <dgm:prSet phldrT="[Text]"/>
      <dgm:spPr>
        <a:solidFill>
          <a:schemeClr val="accent3">
            <a:lumMod val="50000"/>
          </a:schemeClr>
        </a:solidFill>
        <a:ln>
          <a:noFill/>
        </a:ln>
      </dgm:spPr>
      <dgm:t>
        <a:bodyPr/>
        <a:lstStyle/>
        <a:p>
          <a:r>
            <a:rPr lang="en-US" dirty="0">
              <a:latin typeface="Times New Roman" panose="02020603050405020304" pitchFamily="18" charset="0"/>
              <a:cs typeface="Times New Roman" panose="02020603050405020304" pitchFamily="18" charset="0"/>
            </a:rPr>
            <a:t> </a:t>
          </a:r>
        </a:p>
      </dgm:t>
    </dgm:pt>
    <dgm:pt modelId="{C11C4BCF-CADC-43A8-A186-A4C3CB4A1341}" type="parTrans" cxnId="{4D1A2E3D-0B24-4438-8EB3-EA46029B9A61}">
      <dgm:prSet/>
      <dgm:spPr/>
      <dgm:t>
        <a:bodyPr/>
        <a:lstStyle/>
        <a:p>
          <a:endParaRPr lang="en-US">
            <a:latin typeface="Times New Roman" panose="02020603050405020304" pitchFamily="18" charset="0"/>
            <a:cs typeface="Times New Roman" panose="02020603050405020304" pitchFamily="18" charset="0"/>
          </a:endParaRPr>
        </a:p>
      </dgm:t>
    </dgm:pt>
    <dgm:pt modelId="{53F08531-233A-4F42-B41E-8556A067CA95}" type="sibTrans" cxnId="{4D1A2E3D-0B24-4438-8EB3-EA46029B9A61}">
      <dgm:prSet/>
      <dgm:spPr/>
      <dgm:t>
        <a:bodyPr/>
        <a:lstStyle/>
        <a:p>
          <a:endParaRPr lang="en-US">
            <a:latin typeface="Times New Roman" panose="02020603050405020304" pitchFamily="18" charset="0"/>
            <a:cs typeface="Times New Roman" panose="02020603050405020304" pitchFamily="18" charset="0"/>
          </a:endParaRPr>
        </a:p>
      </dgm:t>
    </dgm:pt>
    <dgm:pt modelId="{4C47DD21-59D8-FB4B-AFB0-D5819518A6FB}">
      <dgm:prSet/>
      <dgm:spPr/>
      <dgm:t>
        <a:bodyPr/>
        <a:lstStyle/>
        <a:p>
          <a:endParaRPr lang="en-GB" dirty="0">
            <a:latin typeface="Times New Roman" panose="02020603050405020304" pitchFamily="18" charset="0"/>
            <a:cs typeface="Times New Roman" panose="02020603050405020304" pitchFamily="18" charset="0"/>
          </a:endParaRPr>
        </a:p>
      </dgm:t>
    </dgm:pt>
    <dgm:pt modelId="{1D6901B1-3D83-5C42-86B4-49EC04BF77F8}" type="parTrans" cxnId="{1D4DDEA6-AEC3-174D-B700-3F1736C28E82}">
      <dgm:prSet/>
      <dgm:spPr/>
      <dgm:t>
        <a:bodyPr/>
        <a:lstStyle/>
        <a:p>
          <a:endParaRPr lang="en-GB">
            <a:latin typeface="Times New Roman" panose="02020603050405020304" pitchFamily="18" charset="0"/>
            <a:cs typeface="Times New Roman" panose="02020603050405020304" pitchFamily="18" charset="0"/>
          </a:endParaRPr>
        </a:p>
      </dgm:t>
    </dgm:pt>
    <dgm:pt modelId="{57D8B34D-6E5E-DF45-B033-83968E884F3A}" type="sibTrans" cxnId="{1D4DDEA6-AEC3-174D-B700-3F1736C28E82}">
      <dgm:prSet/>
      <dgm:spPr/>
      <dgm:t>
        <a:bodyPr/>
        <a:lstStyle/>
        <a:p>
          <a:endParaRPr lang="en-GB">
            <a:latin typeface="Times New Roman" panose="02020603050405020304" pitchFamily="18" charset="0"/>
            <a:cs typeface="Times New Roman" panose="02020603050405020304" pitchFamily="18" charset="0"/>
          </a:endParaRPr>
        </a:p>
      </dgm:t>
    </dgm:pt>
    <dgm:pt modelId="{3FD5A326-9245-FB46-BA83-F5363B1768DA}">
      <dgm:prSet/>
      <dgm:spPr/>
      <dgm:t>
        <a:bodyPr/>
        <a:lstStyle/>
        <a:p>
          <a:endParaRPr lang="en-GB" dirty="0">
            <a:latin typeface="Times New Roman" panose="02020603050405020304" pitchFamily="18" charset="0"/>
            <a:cs typeface="Times New Roman" panose="02020603050405020304" pitchFamily="18" charset="0"/>
          </a:endParaRPr>
        </a:p>
      </dgm:t>
    </dgm:pt>
    <dgm:pt modelId="{AACA2970-3873-824E-B4D1-C91F9CFEA3AE}" type="parTrans" cxnId="{A325A1D9-E319-3348-B887-E9D684075494}">
      <dgm:prSet/>
      <dgm:spPr/>
      <dgm:t>
        <a:bodyPr/>
        <a:lstStyle/>
        <a:p>
          <a:endParaRPr lang="en-GB">
            <a:latin typeface="Times New Roman" panose="02020603050405020304" pitchFamily="18" charset="0"/>
            <a:cs typeface="Times New Roman" panose="02020603050405020304" pitchFamily="18" charset="0"/>
          </a:endParaRPr>
        </a:p>
      </dgm:t>
    </dgm:pt>
    <dgm:pt modelId="{0C23A1DA-B442-4248-9A4A-9335B1AE4128}" type="sibTrans" cxnId="{A325A1D9-E319-3348-B887-E9D684075494}">
      <dgm:prSet/>
      <dgm:spPr/>
      <dgm:t>
        <a:bodyPr/>
        <a:lstStyle/>
        <a:p>
          <a:endParaRPr lang="en-GB">
            <a:latin typeface="Times New Roman" panose="02020603050405020304" pitchFamily="18" charset="0"/>
            <a:cs typeface="Times New Roman" panose="02020603050405020304" pitchFamily="18" charset="0"/>
          </a:endParaRPr>
        </a:p>
      </dgm:t>
    </dgm:pt>
    <dgm:pt modelId="{8ED88B24-4E87-FF43-A5F0-C62A9EB71659}">
      <dgm:prSet/>
      <dgm:spPr/>
      <dgm:t>
        <a:bodyPr/>
        <a:lstStyle/>
        <a:p>
          <a:pPr>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To investigate the flow separation pattern in SERN for different expansion ramp angle</a:t>
          </a:r>
          <a:endParaRPr lang="en-GB" dirty="0">
            <a:latin typeface="Times New Roman" panose="02020603050405020304" pitchFamily="18" charset="0"/>
            <a:cs typeface="Times New Roman" panose="02020603050405020304" pitchFamily="18" charset="0"/>
          </a:endParaRPr>
        </a:p>
      </dgm:t>
    </dgm:pt>
    <dgm:pt modelId="{683F87BE-D7EE-9745-9406-ED7ACDCAAD6F}" type="parTrans" cxnId="{7BE28D64-78F9-4D43-9F00-A337FB36AD78}">
      <dgm:prSet/>
      <dgm:spPr/>
      <dgm:t>
        <a:bodyPr/>
        <a:lstStyle/>
        <a:p>
          <a:endParaRPr lang="en-GB">
            <a:latin typeface="Times New Roman" panose="02020603050405020304" pitchFamily="18" charset="0"/>
            <a:cs typeface="Times New Roman" panose="02020603050405020304" pitchFamily="18" charset="0"/>
          </a:endParaRPr>
        </a:p>
      </dgm:t>
    </dgm:pt>
    <dgm:pt modelId="{0A78E38F-4F54-C249-8A24-9A2AAF6744FF}" type="sibTrans" cxnId="{7BE28D64-78F9-4D43-9F00-A337FB36AD78}">
      <dgm:prSet/>
      <dgm:spPr/>
      <dgm:t>
        <a:bodyPr/>
        <a:lstStyle/>
        <a:p>
          <a:endParaRPr lang="en-GB">
            <a:latin typeface="Times New Roman" panose="02020603050405020304" pitchFamily="18" charset="0"/>
            <a:cs typeface="Times New Roman" panose="02020603050405020304" pitchFamily="18" charset="0"/>
          </a:endParaRPr>
        </a:p>
      </dgm:t>
    </dgm:pt>
    <dgm:pt modelId="{87D56925-76FA-E44D-AB3F-521E7CDF1E5A}">
      <dgm:prSet/>
      <dgm:spPr/>
      <dgm:t>
        <a:bodyPr/>
        <a:lstStyle/>
        <a:p>
          <a:pPr>
            <a:buFont typeface="Arial" panose="020B0604020202020204" pitchFamily="34" charset="0"/>
            <a:buChar char="•"/>
          </a:pPr>
          <a:r>
            <a:rPr lang="en-US" dirty="0">
              <a:effectLst/>
              <a:latin typeface="Times New Roman" panose="02020603050405020304" pitchFamily="18" charset="0"/>
              <a:ea typeface="Calibri" panose="020F0502020204030204" pitchFamily="34" charset="0"/>
              <a:cs typeface="Times New Roman" panose="02020603050405020304" pitchFamily="18" charset="0"/>
            </a:rPr>
            <a:t>To calculate the thrust for different conditions</a:t>
          </a:r>
          <a:endParaRPr lang="en-GB" dirty="0">
            <a:latin typeface="Times New Roman" panose="02020603050405020304" pitchFamily="18" charset="0"/>
            <a:cs typeface="Times New Roman" panose="02020603050405020304" pitchFamily="18" charset="0"/>
          </a:endParaRPr>
        </a:p>
      </dgm:t>
    </dgm:pt>
    <dgm:pt modelId="{EC59B7FA-31DA-9347-AA12-3C2C20EA64A0}" type="parTrans" cxnId="{EF744BF4-8848-5740-A570-E1DD9A8385CA}">
      <dgm:prSet/>
      <dgm:spPr/>
      <dgm:t>
        <a:bodyPr/>
        <a:lstStyle/>
        <a:p>
          <a:endParaRPr lang="en-GB">
            <a:latin typeface="Times New Roman" panose="02020603050405020304" pitchFamily="18" charset="0"/>
            <a:cs typeface="Times New Roman" panose="02020603050405020304" pitchFamily="18" charset="0"/>
          </a:endParaRPr>
        </a:p>
      </dgm:t>
    </dgm:pt>
    <dgm:pt modelId="{F0D3042E-06F3-1540-8A3B-7A505B4CFFF1}" type="sibTrans" cxnId="{EF744BF4-8848-5740-A570-E1DD9A8385CA}">
      <dgm:prSet/>
      <dgm:spPr/>
      <dgm:t>
        <a:bodyPr/>
        <a:lstStyle/>
        <a:p>
          <a:endParaRPr lang="en-GB">
            <a:latin typeface="Times New Roman" panose="02020603050405020304" pitchFamily="18" charset="0"/>
            <a:cs typeface="Times New Roman" panose="02020603050405020304" pitchFamily="18" charset="0"/>
          </a:endParaRPr>
        </a:p>
      </dgm:t>
    </dgm:pt>
    <dgm:pt modelId="{2E28CE96-FF58-3045-AEF7-A215A2B09589}">
      <dgm:prSet/>
      <dgm:spPr/>
      <dgm:t>
        <a:bodyPr/>
        <a:lstStyle/>
        <a:p>
          <a:r>
            <a:rPr lang="en-US">
              <a:effectLst/>
              <a:latin typeface="Times New Roman" panose="02020603050405020304" pitchFamily="18" charset="0"/>
              <a:ea typeface="Calibri" panose="020F0502020204030204" pitchFamily="34" charset="0"/>
              <a:cs typeface="Times New Roman" panose="02020603050405020304" pitchFamily="18" charset="0"/>
            </a:rPr>
            <a:t>To investigate the flow separation pattern in SERN for different NPR ranges</a:t>
          </a:r>
          <a:endParaRPr lang="en-GB">
            <a:latin typeface="Times New Roman" panose="02020603050405020304" pitchFamily="18" charset="0"/>
            <a:cs typeface="Times New Roman" panose="02020603050405020304" pitchFamily="18" charset="0"/>
          </a:endParaRPr>
        </a:p>
      </dgm:t>
    </dgm:pt>
    <dgm:pt modelId="{1EC61350-8BC7-A443-941F-7784601830CF}" type="parTrans" cxnId="{D45BAFCD-E5E8-D34D-B1A8-CBB577AE1F87}">
      <dgm:prSet/>
      <dgm:spPr/>
      <dgm:t>
        <a:bodyPr/>
        <a:lstStyle/>
        <a:p>
          <a:endParaRPr lang="en-GB">
            <a:latin typeface="Times New Roman" panose="02020603050405020304" pitchFamily="18" charset="0"/>
            <a:cs typeface="Times New Roman" panose="02020603050405020304" pitchFamily="18" charset="0"/>
          </a:endParaRPr>
        </a:p>
      </dgm:t>
    </dgm:pt>
    <dgm:pt modelId="{77D3AFD9-583F-B549-B0EF-8AF21D40A5A9}" type="sibTrans" cxnId="{D45BAFCD-E5E8-D34D-B1A8-CBB577AE1F87}">
      <dgm:prSet/>
      <dgm:spPr/>
      <dgm:t>
        <a:bodyPr/>
        <a:lstStyle/>
        <a:p>
          <a:endParaRPr lang="en-GB">
            <a:latin typeface="Times New Roman" panose="02020603050405020304" pitchFamily="18" charset="0"/>
            <a:cs typeface="Times New Roman" panose="02020603050405020304" pitchFamily="18" charset="0"/>
          </a:endParaRPr>
        </a:p>
      </dgm:t>
    </dgm:pt>
    <dgm:pt modelId="{C55AD534-C989-4228-AE58-DC08FF1B283A}" type="pres">
      <dgm:prSet presAssocID="{07E9461A-F51A-49DE-ACB7-EC7D4DC9CA05}" presName="linearFlow" presStyleCnt="0">
        <dgm:presLayoutVars>
          <dgm:dir/>
          <dgm:animLvl val="lvl"/>
          <dgm:resizeHandles val="exact"/>
        </dgm:presLayoutVars>
      </dgm:prSet>
      <dgm:spPr/>
    </dgm:pt>
    <dgm:pt modelId="{CF7D7038-04E9-48F1-9504-455FE5A4394D}" type="pres">
      <dgm:prSet presAssocID="{8145846A-159F-4FA1-936E-BFD7C79AB8CD}" presName="composite" presStyleCnt="0"/>
      <dgm:spPr/>
    </dgm:pt>
    <dgm:pt modelId="{F703139F-45EE-4AD7-B327-19106D30C863}" type="pres">
      <dgm:prSet presAssocID="{8145846A-159F-4FA1-936E-BFD7C79AB8CD}" presName="parentText" presStyleLbl="alignNode1" presStyleIdx="0" presStyleCnt="5">
        <dgm:presLayoutVars>
          <dgm:chMax val="1"/>
          <dgm:bulletEnabled val="1"/>
        </dgm:presLayoutVars>
      </dgm:prSet>
      <dgm:spPr/>
    </dgm:pt>
    <dgm:pt modelId="{A9C283B3-F71B-4F42-82BB-0EAECE722993}" type="pres">
      <dgm:prSet presAssocID="{8145846A-159F-4FA1-936E-BFD7C79AB8CD}" presName="descendantText" presStyleLbl="alignAcc1" presStyleIdx="0" presStyleCnt="5" custLinFactNeighborX="216" custLinFactNeighborY="1629">
        <dgm:presLayoutVars>
          <dgm:bulletEnabled val="1"/>
        </dgm:presLayoutVars>
      </dgm:prSet>
      <dgm:spPr/>
    </dgm:pt>
    <dgm:pt modelId="{8D15A299-5537-4EB1-BD17-AA4A4B483D95}" type="pres">
      <dgm:prSet presAssocID="{50163D54-BB1D-4881-8389-93DF7C934BCF}" presName="sp" presStyleCnt="0"/>
      <dgm:spPr/>
    </dgm:pt>
    <dgm:pt modelId="{99E827D6-2B9E-4DFC-B249-F5C9C2A0DDF2}" type="pres">
      <dgm:prSet presAssocID="{55E4851F-4922-4009-BC87-1236253BBCB2}" presName="composite" presStyleCnt="0"/>
      <dgm:spPr/>
    </dgm:pt>
    <dgm:pt modelId="{FCEE5A8E-DC66-4DEC-A2A7-FDE2CFA0781E}" type="pres">
      <dgm:prSet presAssocID="{55E4851F-4922-4009-BC87-1236253BBCB2}" presName="parentText" presStyleLbl="alignNode1" presStyleIdx="1" presStyleCnt="5">
        <dgm:presLayoutVars>
          <dgm:chMax val="1"/>
          <dgm:bulletEnabled val="1"/>
        </dgm:presLayoutVars>
      </dgm:prSet>
      <dgm:spPr/>
    </dgm:pt>
    <dgm:pt modelId="{1FA79686-4A9C-4296-9939-B4F21C7932FB}" type="pres">
      <dgm:prSet presAssocID="{55E4851F-4922-4009-BC87-1236253BBCB2}" presName="descendantText" presStyleLbl="alignAcc1" presStyleIdx="1" presStyleCnt="5">
        <dgm:presLayoutVars>
          <dgm:bulletEnabled val="1"/>
        </dgm:presLayoutVars>
      </dgm:prSet>
      <dgm:spPr/>
    </dgm:pt>
    <dgm:pt modelId="{1B9B39F4-8B7E-4039-AFD9-9FE9C46AFEAF}" type="pres">
      <dgm:prSet presAssocID="{03E4518B-8DFD-438F-A124-7BD95BD92A0F}" presName="sp" presStyleCnt="0"/>
      <dgm:spPr/>
    </dgm:pt>
    <dgm:pt modelId="{0D4F4114-7597-4E4A-87B3-268DF70D21D5}" type="pres">
      <dgm:prSet presAssocID="{D7ECF533-F9DC-460C-9FAF-E34C70F267FE}" presName="composite" presStyleCnt="0"/>
      <dgm:spPr/>
    </dgm:pt>
    <dgm:pt modelId="{B0C64108-56D6-465D-862E-C50B1CA71A8B}" type="pres">
      <dgm:prSet presAssocID="{D7ECF533-F9DC-460C-9FAF-E34C70F267FE}" presName="parentText" presStyleLbl="alignNode1" presStyleIdx="2" presStyleCnt="5">
        <dgm:presLayoutVars>
          <dgm:chMax val="1"/>
          <dgm:bulletEnabled val="1"/>
        </dgm:presLayoutVars>
      </dgm:prSet>
      <dgm:spPr/>
    </dgm:pt>
    <dgm:pt modelId="{004EB566-BEB6-4AC3-B0E5-FD114DDB70FC}" type="pres">
      <dgm:prSet presAssocID="{D7ECF533-F9DC-460C-9FAF-E34C70F267FE}" presName="descendantText" presStyleLbl="alignAcc1" presStyleIdx="2" presStyleCnt="5">
        <dgm:presLayoutVars>
          <dgm:bulletEnabled val="1"/>
        </dgm:presLayoutVars>
      </dgm:prSet>
      <dgm:spPr/>
    </dgm:pt>
    <dgm:pt modelId="{43072515-18D0-7947-AE0C-9F1532F54A4B}" type="pres">
      <dgm:prSet presAssocID="{53F08531-233A-4F42-B41E-8556A067CA95}" presName="sp" presStyleCnt="0"/>
      <dgm:spPr/>
    </dgm:pt>
    <dgm:pt modelId="{CF29C0BC-400D-6944-A981-45044D0E896F}" type="pres">
      <dgm:prSet presAssocID="{4C47DD21-59D8-FB4B-AFB0-D5819518A6FB}" presName="composite" presStyleCnt="0"/>
      <dgm:spPr/>
    </dgm:pt>
    <dgm:pt modelId="{B2BF8ACF-AF63-EA41-9BC5-1E9A3BBDF032}" type="pres">
      <dgm:prSet presAssocID="{4C47DD21-59D8-FB4B-AFB0-D5819518A6FB}" presName="parentText" presStyleLbl="alignNode1" presStyleIdx="3" presStyleCnt="5">
        <dgm:presLayoutVars>
          <dgm:chMax val="1"/>
          <dgm:bulletEnabled val="1"/>
        </dgm:presLayoutVars>
      </dgm:prSet>
      <dgm:spPr/>
    </dgm:pt>
    <dgm:pt modelId="{45AA9871-568E-EC41-89BE-78CA73B16D1C}" type="pres">
      <dgm:prSet presAssocID="{4C47DD21-59D8-FB4B-AFB0-D5819518A6FB}" presName="descendantText" presStyleLbl="alignAcc1" presStyleIdx="3" presStyleCnt="5">
        <dgm:presLayoutVars>
          <dgm:bulletEnabled val="1"/>
        </dgm:presLayoutVars>
      </dgm:prSet>
      <dgm:spPr/>
    </dgm:pt>
    <dgm:pt modelId="{4E3C455D-46FD-1F4E-B209-DEB7B452F22B}" type="pres">
      <dgm:prSet presAssocID="{57D8B34D-6E5E-DF45-B033-83968E884F3A}" presName="sp" presStyleCnt="0"/>
      <dgm:spPr/>
    </dgm:pt>
    <dgm:pt modelId="{B10F714E-01CE-A948-9D85-5201D625C9EC}" type="pres">
      <dgm:prSet presAssocID="{3FD5A326-9245-FB46-BA83-F5363B1768DA}" presName="composite" presStyleCnt="0"/>
      <dgm:spPr/>
    </dgm:pt>
    <dgm:pt modelId="{D30B5D2B-B433-5F45-999A-8EACBBD867AA}" type="pres">
      <dgm:prSet presAssocID="{3FD5A326-9245-FB46-BA83-F5363B1768DA}" presName="parentText" presStyleLbl="alignNode1" presStyleIdx="4" presStyleCnt="5">
        <dgm:presLayoutVars>
          <dgm:chMax val="1"/>
          <dgm:bulletEnabled val="1"/>
        </dgm:presLayoutVars>
      </dgm:prSet>
      <dgm:spPr/>
    </dgm:pt>
    <dgm:pt modelId="{004C43FF-F62D-C949-9F78-E45381D73EDF}" type="pres">
      <dgm:prSet presAssocID="{3FD5A326-9245-FB46-BA83-F5363B1768DA}" presName="descendantText" presStyleLbl="alignAcc1" presStyleIdx="4" presStyleCnt="5">
        <dgm:presLayoutVars>
          <dgm:bulletEnabled val="1"/>
        </dgm:presLayoutVars>
      </dgm:prSet>
      <dgm:spPr/>
    </dgm:pt>
  </dgm:ptLst>
  <dgm:cxnLst>
    <dgm:cxn modelId="{6ECB4210-923D-FD46-8E9A-853B500E2A97}" type="presOf" srcId="{87D56925-76FA-E44D-AB3F-521E7CDF1E5A}" destId="{45AA9871-568E-EC41-89BE-78CA73B16D1C}" srcOrd="0" destOrd="0" presId="urn:microsoft.com/office/officeart/2005/8/layout/chevron2"/>
    <dgm:cxn modelId="{7502F512-0B1F-4EAD-992C-50E5761A54B3}" srcId="{07E9461A-F51A-49DE-ACB7-EC7D4DC9CA05}" destId="{8145846A-159F-4FA1-936E-BFD7C79AB8CD}" srcOrd="0" destOrd="0" parTransId="{5CF865D2-9E40-4B3F-92F2-5F14915D4AC6}" sibTransId="{50163D54-BB1D-4881-8389-93DF7C934BCF}"/>
    <dgm:cxn modelId="{3BCAB017-F713-479E-836C-F62FB1F04A7E}" type="presOf" srcId="{07E9461A-F51A-49DE-ACB7-EC7D4DC9CA05}" destId="{C55AD534-C989-4228-AE58-DC08FF1B283A}" srcOrd="0" destOrd="0" presId="urn:microsoft.com/office/officeart/2005/8/layout/chevron2"/>
    <dgm:cxn modelId="{C6697118-DDC7-482A-826C-7E1C106BE65E}" type="presOf" srcId="{8145846A-159F-4FA1-936E-BFD7C79AB8CD}" destId="{F703139F-45EE-4AD7-B327-19106D30C863}" srcOrd="0" destOrd="0" presId="urn:microsoft.com/office/officeart/2005/8/layout/chevron2"/>
    <dgm:cxn modelId="{4D1A2E3D-0B24-4438-8EB3-EA46029B9A61}" srcId="{07E9461A-F51A-49DE-ACB7-EC7D4DC9CA05}" destId="{D7ECF533-F9DC-460C-9FAF-E34C70F267FE}" srcOrd="2" destOrd="0" parTransId="{C11C4BCF-CADC-43A8-A186-A4C3CB4A1341}" sibTransId="{53F08531-233A-4F42-B41E-8556A067CA95}"/>
    <dgm:cxn modelId="{6B6BFF5C-ECF0-564E-9CCA-CCBD81E1BA48}" type="presOf" srcId="{3FD5A326-9245-FB46-BA83-F5363B1768DA}" destId="{D30B5D2B-B433-5F45-999A-8EACBBD867AA}" srcOrd="0" destOrd="0" presId="urn:microsoft.com/office/officeart/2005/8/layout/chevron2"/>
    <dgm:cxn modelId="{7BE28D64-78F9-4D43-9F00-A337FB36AD78}" srcId="{D7ECF533-F9DC-460C-9FAF-E34C70F267FE}" destId="{8ED88B24-4E87-FF43-A5F0-C62A9EB71659}" srcOrd="0" destOrd="0" parTransId="{683F87BE-D7EE-9745-9406-ED7ACDCAAD6F}" sibTransId="{0A78E38F-4F54-C249-8A24-9A2AAF6744FF}"/>
    <dgm:cxn modelId="{60241159-322B-435B-81A5-0924F682FD15}" type="presOf" srcId="{07AC38C0-7C31-407B-BCE7-5E6684392280}" destId="{A9C283B3-F71B-4F42-82BB-0EAECE722993}" srcOrd="0" destOrd="0" presId="urn:microsoft.com/office/officeart/2005/8/layout/chevron2"/>
    <dgm:cxn modelId="{97272CA3-0818-4D6A-A7B6-9E72FBB822C5}" srcId="{07E9461A-F51A-49DE-ACB7-EC7D4DC9CA05}" destId="{55E4851F-4922-4009-BC87-1236253BBCB2}" srcOrd="1" destOrd="0" parTransId="{21627009-EAF7-4A7B-9416-1F46272A0B4F}" sibTransId="{03E4518B-8DFD-438F-A124-7BD95BD92A0F}"/>
    <dgm:cxn modelId="{1D4DDEA6-AEC3-174D-B700-3F1736C28E82}" srcId="{07E9461A-F51A-49DE-ACB7-EC7D4DC9CA05}" destId="{4C47DD21-59D8-FB4B-AFB0-D5819518A6FB}" srcOrd="3" destOrd="0" parTransId="{1D6901B1-3D83-5C42-86B4-49EC04BF77F8}" sibTransId="{57D8B34D-6E5E-DF45-B033-83968E884F3A}"/>
    <dgm:cxn modelId="{37A529B3-FA86-4FA7-8DD7-33CD89809CF8}" type="presOf" srcId="{D7ECF533-F9DC-460C-9FAF-E34C70F267FE}" destId="{B0C64108-56D6-465D-862E-C50B1CA71A8B}" srcOrd="0" destOrd="0" presId="urn:microsoft.com/office/officeart/2005/8/layout/chevron2"/>
    <dgm:cxn modelId="{8E1889DF-4CBD-0346-A276-15910C77AB9E}" type="presOf" srcId="{8ED88B24-4E87-FF43-A5F0-C62A9EB71659}" destId="{004EB566-BEB6-4AC3-B0E5-FD114DDB70FC}" srcOrd="0" destOrd="0" presId="urn:microsoft.com/office/officeart/2005/8/layout/chevron2"/>
    <dgm:cxn modelId="{481050E0-7A30-534B-AA43-6AC32911CBD4}" type="presOf" srcId="{4C47DD21-59D8-FB4B-AFB0-D5819518A6FB}" destId="{B2BF8ACF-AF63-EA41-9BC5-1E9A3BBDF032}" srcOrd="0" destOrd="0" presId="urn:microsoft.com/office/officeart/2005/8/layout/chevron2"/>
    <dgm:cxn modelId="{268CA0E3-F48E-4073-9F11-48415DA606E1}" type="presOf" srcId="{55E4851F-4922-4009-BC87-1236253BBCB2}" destId="{FCEE5A8E-DC66-4DEC-A2A7-FDE2CFA0781E}" srcOrd="0" destOrd="0" presId="urn:microsoft.com/office/officeart/2005/8/layout/chevron2"/>
    <dgm:cxn modelId="{CFACDAC4-42B9-4B41-B9F0-A20D113BD299}" srcId="{55E4851F-4922-4009-BC87-1236253BBCB2}" destId="{9647DD22-5C3F-40D3-9F36-22894C59A712}" srcOrd="0" destOrd="0" parTransId="{1B954B67-FEFD-4E6E-8BC0-6B387AB39BC0}" sibTransId="{B802859F-42A9-4832-A048-30669F09089D}"/>
    <dgm:cxn modelId="{E99E9FE9-8A2F-A541-9F59-49FBE9DEDEEC}" type="presOf" srcId="{2E28CE96-FF58-3045-AEF7-A215A2B09589}" destId="{004C43FF-F62D-C949-9F78-E45381D73EDF}" srcOrd="0" destOrd="0" presId="urn:microsoft.com/office/officeart/2005/8/layout/chevron2"/>
    <dgm:cxn modelId="{84F728CA-B2CD-48FD-AE2B-EC9D3787454F}" type="presOf" srcId="{9647DD22-5C3F-40D3-9F36-22894C59A712}" destId="{1FA79686-4A9C-4296-9939-B4F21C7932FB}" srcOrd="0" destOrd="0" presId="urn:microsoft.com/office/officeart/2005/8/layout/chevron2"/>
    <dgm:cxn modelId="{D45BAFCD-E5E8-D34D-B1A8-CBB577AE1F87}" srcId="{3FD5A326-9245-FB46-BA83-F5363B1768DA}" destId="{2E28CE96-FF58-3045-AEF7-A215A2B09589}" srcOrd="0" destOrd="0" parTransId="{1EC61350-8BC7-A443-941F-7784601830CF}" sibTransId="{77D3AFD9-583F-B549-B0EF-8AF21D40A5A9}"/>
    <dgm:cxn modelId="{3224A4D2-F611-48DF-99B7-C0FA3FA75E7F}" srcId="{8145846A-159F-4FA1-936E-BFD7C79AB8CD}" destId="{07AC38C0-7C31-407B-BCE7-5E6684392280}" srcOrd="0" destOrd="0" parTransId="{3FE0BEC7-1F6E-4A63-B28A-EA2EB12C4171}" sibTransId="{319E544C-BBAD-48B3-8205-05BA21998A66}"/>
    <dgm:cxn modelId="{EF744BF4-8848-5740-A570-E1DD9A8385CA}" srcId="{4C47DD21-59D8-FB4B-AFB0-D5819518A6FB}" destId="{87D56925-76FA-E44D-AB3F-521E7CDF1E5A}" srcOrd="0" destOrd="0" parTransId="{EC59B7FA-31DA-9347-AA12-3C2C20EA64A0}" sibTransId="{F0D3042E-06F3-1540-8A3B-7A505B4CFFF1}"/>
    <dgm:cxn modelId="{A325A1D9-E319-3348-B887-E9D684075494}" srcId="{07E9461A-F51A-49DE-ACB7-EC7D4DC9CA05}" destId="{3FD5A326-9245-FB46-BA83-F5363B1768DA}" srcOrd="4" destOrd="0" parTransId="{AACA2970-3873-824E-B4D1-C91F9CFEA3AE}" sibTransId="{0C23A1DA-B442-4248-9A4A-9335B1AE4128}"/>
    <dgm:cxn modelId="{4CA70875-C723-40AA-B127-A4E513F5A55F}" type="presParOf" srcId="{C55AD534-C989-4228-AE58-DC08FF1B283A}" destId="{CF7D7038-04E9-48F1-9504-455FE5A4394D}" srcOrd="0" destOrd="0" presId="urn:microsoft.com/office/officeart/2005/8/layout/chevron2"/>
    <dgm:cxn modelId="{C6CA5433-B938-49D1-AB82-6F75F1094E96}" type="presParOf" srcId="{CF7D7038-04E9-48F1-9504-455FE5A4394D}" destId="{F703139F-45EE-4AD7-B327-19106D30C863}" srcOrd="0" destOrd="0" presId="urn:microsoft.com/office/officeart/2005/8/layout/chevron2"/>
    <dgm:cxn modelId="{8C204847-FAA4-4CE7-8905-616EF8624ADA}" type="presParOf" srcId="{CF7D7038-04E9-48F1-9504-455FE5A4394D}" destId="{A9C283B3-F71B-4F42-82BB-0EAECE722993}" srcOrd="1" destOrd="0" presId="urn:microsoft.com/office/officeart/2005/8/layout/chevron2"/>
    <dgm:cxn modelId="{E2C8AA60-3B67-4A22-90D2-6BD807012AD7}" type="presParOf" srcId="{C55AD534-C989-4228-AE58-DC08FF1B283A}" destId="{8D15A299-5537-4EB1-BD17-AA4A4B483D95}" srcOrd="1" destOrd="0" presId="urn:microsoft.com/office/officeart/2005/8/layout/chevron2"/>
    <dgm:cxn modelId="{B11ECFFF-F9EC-46EB-A4CE-10EEFC03DC67}" type="presParOf" srcId="{C55AD534-C989-4228-AE58-DC08FF1B283A}" destId="{99E827D6-2B9E-4DFC-B249-F5C9C2A0DDF2}" srcOrd="2" destOrd="0" presId="urn:microsoft.com/office/officeart/2005/8/layout/chevron2"/>
    <dgm:cxn modelId="{157A765A-2CC8-497B-AAFF-0B13C08A8A3F}" type="presParOf" srcId="{99E827D6-2B9E-4DFC-B249-F5C9C2A0DDF2}" destId="{FCEE5A8E-DC66-4DEC-A2A7-FDE2CFA0781E}" srcOrd="0" destOrd="0" presId="urn:microsoft.com/office/officeart/2005/8/layout/chevron2"/>
    <dgm:cxn modelId="{01A6A8EB-0DA9-4EE5-AF72-03F5C0304479}" type="presParOf" srcId="{99E827D6-2B9E-4DFC-B249-F5C9C2A0DDF2}" destId="{1FA79686-4A9C-4296-9939-B4F21C7932FB}" srcOrd="1" destOrd="0" presId="urn:microsoft.com/office/officeart/2005/8/layout/chevron2"/>
    <dgm:cxn modelId="{2D2E7515-5270-45BF-B008-1F7FC5965280}" type="presParOf" srcId="{C55AD534-C989-4228-AE58-DC08FF1B283A}" destId="{1B9B39F4-8B7E-4039-AFD9-9FE9C46AFEAF}" srcOrd="3" destOrd="0" presId="urn:microsoft.com/office/officeart/2005/8/layout/chevron2"/>
    <dgm:cxn modelId="{411BE1E1-485C-4268-8F95-7F2C2F37334E}" type="presParOf" srcId="{C55AD534-C989-4228-AE58-DC08FF1B283A}" destId="{0D4F4114-7597-4E4A-87B3-268DF70D21D5}" srcOrd="4" destOrd="0" presId="urn:microsoft.com/office/officeart/2005/8/layout/chevron2"/>
    <dgm:cxn modelId="{F81CDA5F-81B8-44D4-9BC5-90CFBADEA36C}" type="presParOf" srcId="{0D4F4114-7597-4E4A-87B3-268DF70D21D5}" destId="{B0C64108-56D6-465D-862E-C50B1CA71A8B}" srcOrd="0" destOrd="0" presId="urn:microsoft.com/office/officeart/2005/8/layout/chevron2"/>
    <dgm:cxn modelId="{50C87FC1-0833-4F20-8D4F-94A269A1781D}" type="presParOf" srcId="{0D4F4114-7597-4E4A-87B3-268DF70D21D5}" destId="{004EB566-BEB6-4AC3-B0E5-FD114DDB70FC}" srcOrd="1" destOrd="0" presId="urn:microsoft.com/office/officeart/2005/8/layout/chevron2"/>
    <dgm:cxn modelId="{E05C5A0B-5417-0141-853A-40996F024A86}" type="presParOf" srcId="{C55AD534-C989-4228-AE58-DC08FF1B283A}" destId="{43072515-18D0-7947-AE0C-9F1532F54A4B}" srcOrd="5" destOrd="0" presId="urn:microsoft.com/office/officeart/2005/8/layout/chevron2"/>
    <dgm:cxn modelId="{7A76DA09-9C10-6647-AE03-6BF37DE904A4}" type="presParOf" srcId="{C55AD534-C989-4228-AE58-DC08FF1B283A}" destId="{CF29C0BC-400D-6944-A981-45044D0E896F}" srcOrd="6" destOrd="0" presId="urn:microsoft.com/office/officeart/2005/8/layout/chevron2"/>
    <dgm:cxn modelId="{AE6B9BDC-593F-E144-B7B1-060A98874CF9}" type="presParOf" srcId="{CF29C0BC-400D-6944-A981-45044D0E896F}" destId="{B2BF8ACF-AF63-EA41-9BC5-1E9A3BBDF032}" srcOrd="0" destOrd="0" presId="urn:microsoft.com/office/officeart/2005/8/layout/chevron2"/>
    <dgm:cxn modelId="{42B6CAEF-E6D7-E240-BF3C-4710C50C6087}" type="presParOf" srcId="{CF29C0BC-400D-6944-A981-45044D0E896F}" destId="{45AA9871-568E-EC41-89BE-78CA73B16D1C}" srcOrd="1" destOrd="0" presId="urn:microsoft.com/office/officeart/2005/8/layout/chevron2"/>
    <dgm:cxn modelId="{26F9063F-9256-4D4A-BA66-39774818C8EB}" type="presParOf" srcId="{C55AD534-C989-4228-AE58-DC08FF1B283A}" destId="{4E3C455D-46FD-1F4E-B209-DEB7B452F22B}" srcOrd="7" destOrd="0" presId="urn:microsoft.com/office/officeart/2005/8/layout/chevron2"/>
    <dgm:cxn modelId="{0E2AEF17-F9B2-4E45-9F9B-EDE495645261}" type="presParOf" srcId="{C55AD534-C989-4228-AE58-DC08FF1B283A}" destId="{B10F714E-01CE-A948-9D85-5201D625C9EC}" srcOrd="8" destOrd="0" presId="urn:microsoft.com/office/officeart/2005/8/layout/chevron2"/>
    <dgm:cxn modelId="{86E8C9C9-196C-AF45-A9A8-2AEFB11C22F5}" type="presParOf" srcId="{B10F714E-01CE-A948-9D85-5201D625C9EC}" destId="{D30B5D2B-B433-5F45-999A-8EACBBD867AA}" srcOrd="0" destOrd="0" presId="urn:microsoft.com/office/officeart/2005/8/layout/chevron2"/>
    <dgm:cxn modelId="{3602CB8C-7452-AC45-AE37-5E7637FFA570}" type="presParOf" srcId="{B10F714E-01CE-A948-9D85-5201D625C9EC}" destId="{004C43FF-F62D-C949-9F78-E45381D73ED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439D06-319C-714B-A2D4-F89503C364C6}"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GB"/>
        </a:p>
      </dgm:t>
    </dgm:pt>
    <dgm:pt modelId="{C5265C11-78F6-6949-8B74-896D65C3222F}">
      <dgm:prSet/>
      <dgm:spPr/>
      <dgm:t>
        <a:bodyPr/>
        <a:lstStyle/>
        <a:p>
          <a:r>
            <a:rPr lang="en-BD" dirty="0">
              <a:latin typeface="Times New Roman" panose="02020603050405020304" pitchFamily="18" charset="0"/>
              <a:cs typeface="Times New Roman" panose="02020603050405020304" pitchFamily="18" charset="0"/>
            </a:rPr>
            <a:t>The pressure distribution is similar with the experimental work.</a:t>
          </a:r>
        </a:p>
      </dgm:t>
    </dgm:pt>
    <dgm:pt modelId="{A1A16F09-B0FA-034C-B31B-B713EB3D7F62}" type="parTrans" cxnId="{F04AB4E7-BCBB-574F-A18F-53DCA8A3844A}">
      <dgm:prSet/>
      <dgm:spPr/>
      <dgm:t>
        <a:bodyPr/>
        <a:lstStyle/>
        <a:p>
          <a:endParaRPr lang="en-GB">
            <a:latin typeface="Times New Roman" panose="02020603050405020304" pitchFamily="18" charset="0"/>
            <a:cs typeface="Times New Roman" panose="02020603050405020304" pitchFamily="18" charset="0"/>
          </a:endParaRPr>
        </a:p>
      </dgm:t>
    </dgm:pt>
    <dgm:pt modelId="{882B7BC2-785A-FF41-A61C-49883235F911}" type="sibTrans" cxnId="{F04AB4E7-BCBB-574F-A18F-53DCA8A3844A}">
      <dgm:prSet/>
      <dgm:spPr/>
      <dgm:t>
        <a:bodyPr/>
        <a:lstStyle/>
        <a:p>
          <a:endParaRPr lang="en-GB">
            <a:latin typeface="Times New Roman" panose="02020603050405020304" pitchFamily="18" charset="0"/>
            <a:cs typeface="Times New Roman" panose="02020603050405020304" pitchFamily="18" charset="0"/>
          </a:endParaRPr>
        </a:p>
      </dgm:t>
    </dgm:pt>
    <dgm:pt modelId="{9CC15B03-3B14-F345-9CB7-372347BC4C4B}">
      <dgm:prSet/>
      <dgm:spPr/>
      <dgm:t>
        <a:bodyPr/>
        <a:lstStyle/>
        <a:p>
          <a:r>
            <a:rPr lang="en-BD">
              <a:latin typeface="Times New Roman" panose="02020603050405020304" pitchFamily="18" charset="0"/>
              <a:cs typeface="Times New Roman" panose="02020603050405020304" pitchFamily="18" charset="0"/>
            </a:rPr>
            <a:t>The mach contour and density gradient is also similar </a:t>
          </a:r>
        </a:p>
      </dgm:t>
    </dgm:pt>
    <dgm:pt modelId="{B2737840-20A5-4547-A873-8D9244324D10}" type="parTrans" cxnId="{756CA7CB-ECC2-4242-92C3-D3ADB758E8F0}">
      <dgm:prSet/>
      <dgm:spPr/>
      <dgm:t>
        <a:bodyPr/>
        <a:lstStyle/>
        <a:p>
          <a:endParaRPr lang="en-GB">
            <a:latin typeface="Times New Roman" panose="02020603050405020304" pitchFamily="18" charset="0"/>
            <a:cs typeface="Times New Roman" panose="02020603050405020304" pitchFamily="18" charset="0"/>
          </a:endParaRPr>
        </a:p>
      </dgm:t>
    </dgm:pt>
    <dgm:pt modelId="{002F9F05-5B5F-7D41-8E06-F6FEA2C6004B}" type="sibTrans" cxnId="{756CA7CB-ECC2-4242-92C3-D3ADB758E8F0}">
      <dgm:prSet/>
      <dgm:spPr/>
      <dgm:t>
        <a:bodyPr/>
        <a:lstStyle/>
        <a:p>
          <a:endParaRPr lang="en-GB">
            <a:latin typeface="Times New Roman" panose="02020603050405020304" pitchFamily="18" charset="0"/>
            <a:cs typeface="Times New Roman" panose="02020603050405020304" pitchFamily="18" charset="0"/>
          </a:endParaRPr>
        </a:p>
      </dgm:t>
    </dgm:pt>
    <dgm:pt modelId="{1D9D4DE6-58BF-294F-BC6F-03FF15778D8E}">
      <dgm:prSet/>
      <dgm:spPr/>
      <dgm:t>
        <a:bodyPr/>
        <a:lstStyle/>
        <a:p>
          <a:r>
            <a:rPr lang="en-BD">
              <a:latin typeface="Times New Roman" panose="02020603050405020304" pitchFamily="18" charset="0"/>
              <a:cs typeface="Times New Roman" panose="02020603050405020304" pitchFamily="18" charset="0"/>
            </a:rPr>
            <a:t>So further study continues according to the objectives.</a:t>
          </a:r>
        </a:p>
      </dgm:t>
    </dgm:pt>
    <dgm:pt modelId="{BAA6B85E-3BC5-0445-B8E7-43EDE8B65038}" type="parTrans" cxnId="{A7A22953-359B-7040-BE36-A3146775F245}">
      <dgm:prSet/>
      <dgm:spPr/>
      <dgm:t>
        <a:bodyPr/>
        <a:lstStyle/>
        <a:p>
          <a:endParaRPr lang="en-GB">
            <a:latin typeface="Times New Roman" panose="02020603050405020304" pitchFamily="18" charset="0"/>
            <a:cs typeface="Times New Roman" panose="02020603050405020304" pitchFamily="18" charset="0"/>
          </a:endParaRPr>
        </a:p>
      </dgm:t>
    </dgm:pt>
    <dgm:pt modelId="{D0EA6518-2A0D-AA4D-AFF2-E958C3DDA37C}" type="sibTrans" cxnId="{A7A22953-359B-7040-BE36-A3146775F245}">
      <dgm:prSet/>
      <dgm:spPr/>
      <dgm:t>
        <a:bodyPr/>
        <a:lstStyle/>
        <a:p>
          <a:endParaRPr lang="en-GB">
            <a:latin typeface="Times New Roman" panose="02020603050405020304" pitchFamily="18" charset="0"/>
            <a:cs typeface="Times New Roman" panose="02020603050405020304" pitchFamily="18" charset="0"/>
          </a:endParaRPr>
        </a:p>
      </dgm:t>
    </dgm:pt>
    <dgm:pt modelId="{F1FD5DBB-1BDD-384D-BA0F-EC4415D3BFC6}" type="pres">
      <dgm:prSet presAssocID="{33439D06-319C-714B-A2D4-F89503C364C6}" presName="Name0" presStyleCnt="0">
        <dgm:presLayoutVars>
          <dgm:dir/>
          <dgm:resizeHandles val="exact"/>
        </dgm:presLayoutVars>
      </dgm:prSet>
      <dgm:spPr/>
    </dgm:pt>
    <dgm:pt modelId="{92B0A24C-D162-1A41-8FCE-51B4A87BB05D}" type="pres">
      <dgm:prSet presAssocID="{C5265C11-78F6-6949-8B74-896D65C3222F}" presName="node" presStyleLbl="node1" presStyleIdx="0" presStyleCnt="3">
        <dgm:presLayoutVars>
          <dgm:bulletEnabled val="1"/>
        </dgm:presLayoutVars>
      </dgm:prSet>
      <dgm:spPr/>
    </dgm:pt>
    <dgm:pt modelId="{C0E61903-1B27-B743-AAF0-E7FE36C990E6}" type="pres">
      <dgm:prSet presAssocID="{882B7BC2-785A-FF41-A61C-49883235F911}" presName="sibTrans" presStyleLbl="sibTrans2D1" presStyleIdx="0" presStyleCnt="2"/>
      <dgm:spPr/>
    </dgm:pt>
    <dgm:pt modelId="{42AFCAA2-153E-4C42-9890-43BA18287CE4}" type="pres">
      <dgm:prSet presAssocID="{882B7BC2-785A-FF41-A61C-49883235F911}" presName="connectorText" presStyleLbl="sibTrans2D1" presStyleIdx="0" presStyleCnt="2"/>
      <dgm:spPr/>
    </dgm:pt>
    <dgm:pt modelId="{CC0810D6-9048-7A48-A65D-7F98D9AD2108}" type="pres">
      <dgm:prSet presAssocID="{9CC15B03-3B14-F345-9CB7-372347BC4C4B}" presName="node" presStyleLbl="node1" presStyleIdx="1" presStyleCnt="3">
        <dgm:presLayoutVars>
          <dgm:bulletEnabled val="1"/>
        </dgm:presLayoutVars>
      </dgm:prSet>
      <dgm:spPr/>
    </dgm:pt>
    <dgm:pt modelId="{1D9F4668-7838-8742-A25D-91B49A80A02D}" type="pres">
      <dgm:prSet presAssocID="{002F9F05-5B5F-7D41-8E06-F6FEA2C6004B}" presName="sibTrans" presStyleLbl="sibTrans2D1" presStyleIdx="1" presStyleCnt="2"/>
      <dgm:spPr/>
    </dgm:pt>
    <dgm:pt modelId="{2EDDA114-AF77-C848-AA90-AF9889868F44}" type="pres">
      <dgm:prSet presAssocID="{002F9F05-5B5F-7D41-8E06-F6FEA2C6004B}" presName="connectorText" presStyleLbl="sibTrans2D1" presStyleIdx="1" presStyleCnt="2"/>
      <dgm:spPr/>
    </dgm:pt>
    <dgm:pt modelId="{449E50C1-0504-B146-9B7F-1AD2A7E9F0D5}" type="pres">
      <dgm:prSet presAssocID="{1D9D4DE6-58BF-294F-BC6F-03FF15778D8E}" presName="node" presStyleLbl="node1" presStyleIdx="2" presStyleCnt="3">
        <dgm:presLayoutVars>
          <dgm:bulletEnabled val="1"/>
        </dgm:presLayoutVars>
      </dgm:prSet>
      <dgm:spPr/>
    </dgm:pt>
  </dgm:ptLst>
  <dgm:cxnLst>
    <dgm:cxn modelId="{F186F30B-2D8A-C64E-8E60-B74EB3C31A95}" type="presOf" srcId="{9CC15B03-3B14-F345-9CB7-372347BC4C4B}" destId="{CC0810D6-9048-7A48-A65D-7F98D9AD2108}" srcOrd="0" destOrd="0" presId="urn:microsoft.com/office/officeart/2005/8/layout/process1"/>
    <dgm:cxn modelId="{33669B6A-012B-2D4C-85A9-E7D1CCFAEB48}" type="presOf" srcId="{002F9F05-5B5F-7D41-8E06-F6FEA2C6004B}" destId="{2EDDA114-AF77-C848-AA90-AF9889868F44}" srcOrd="1" destOrd="0" presId="urn:microsoft.com/office/officeart/2005/8/layout/process1"/>
    <dgm:cxn modelId="{A7A22953-359B-7040-BE36-A3146775F245}" srcId="{33439D06-319C-714B-A2D4-F89503C364C6}" destId="{1D9D4DE6-58BF-294F-BC6F-03FF15778D8E}" srcOrd="2" destOrd="0" parTransId="{BAA6B85E-3BC5-0445-B8E7-43EDE8B65038}" sibTransId="{D0EA6518-2A0D-AA4D-AFF2-E958C3DDA37C}"/>
    <dgm:cxn modelId="{005F2D73-5EB7-1940-9B54-CBB38D897960}" type="presOf" srcId="{002F9F05-5B5F-7D41-8E06-F6FEA2C6004B}" destId="{1D9F4668-7838-8742-A25D-91B49A80A02D}" srcOrd="0" destOrd="0" presId="urn:microsoft.com/office/officeart/2005/8/layout/process1"/>
    <dgm:cxn modelId="{669E4AB4-9586-EF49-AD1F-7908D86E3C7B}" type="presOf" srcId="{882B7BC2-785A-FF41-A61C-49883235F911}" destId="{42AFCAA2-153E-4C42-9890-43BA18287CE4}" srcOrd="1" destOrd="0" presId="urn:microsoft.com/office/officeart/2005/8/layout/process1"/>
    <dgm:cxn modelId="{CABB7CE3-A64A-B545-AB4D-2C76B7AF4F22}" type="presOf" srcId="{33439D06-319C-714B-A2D4-F89503C364C6}" destId="{F1FD5DBB-1BDD-384D-BA0F-EC4415D3BFC6}" srcOrd="0" destOrd="0" presId="urn:microsoft.com/office/officeart/2005/8/layout/process1"/>
    <dgm:cxn modelId="{F04AB4E7-BCBB-574F-A18F-53DCA8A3844A}" srcId="{33439D06-319C-714B-A2D4-F89503C364C6}" destId="{C5265C11-78F6-6949-8B74-896D65C3222F}" srcOrd="0" destOrd="0" parTransId="{A1A16F09-B0FA-034C-B31B-B713EB3D7F62}" sibTransId="{882B7BC2-785A-FF41-A61C-49883235F911}"/>
    <dgm:cxn modelId="{756CA7CB-ECC2-4242-92C3-D3ADB758E8F0}" srcId="{33439D06-319C-714B-A2D4-F89503C364C6}" destId="{9CC15B03-3B14-F345-9CB7-372347BC4C4B}" srcOrd="1" destOrd="0" parTransId="{B2737840-20A5-4547-A873-8D9244324D10}" sibTransId="{002F9F05-5B5F-7D41-8E06-F6FEA2C6004B}"/>
    <dgm:cxn modelId="{DE657CD1-3A1E-AD49-9055-D6A4B948F7E1}" type="presOf" srcId="{1D9D4DE6-58BF-294F-BC6F-03FF15778D8E}" destId="{449E50C1-0504-B146-9B7F-1AD2A7E9F0D5}" srcOrd="0" destOrd="0" presId="urn:microsoft.com/office/officeart/2005/8/layout/process1"/>
    <dgm:cxn modelId="{5D27B3F7-4257-1146-AB8D-6688FB180D11}" type="presOf" srcId="{882B7BC2-785A-FF41-A61C-49883235F911}" destId="{C0E61903-1B27-B743-AAF0-E7FE36C990E6}" srcOrd="0" destOrd="0" presId="urn:microsoft.com/office/officeart/2005/8/layout/process1"/>
    <dgm:cxn modelId="{CA47EBF7-5E5E-C449-9899-40A6906F2EB3}" type="presOf" srcId="{C5265C11-78F6-6949-8B74-896D65C3222F}" destId="{92B0A24C-D162-1A41-8FCE-51B4A87BB05D}" srcOrd="0" destOrd="0" presId="urn:microsoft.com/office/officeart/2005/8/layout/process1"/>
    <dgm:cxn modelId="{505B1B80-7487-CC4D-9C68-13DA2C61CECE}" type="presParOf" srcId="{F1FD5DBB-1BDD-384D-BA0F-EC4415D3BFC6}" destId="{92B0A24C-D162-1A41-8FCE-51B4A87BB05D}" srcOrd="0" destOrd="0" presId="urn:microsoft.com/office/officeart/2005/8/layout/process1"/>
    <dgm:cxn modelId="{2D336BFA-5E3D-A348-9280-1E61E89D879B}" type="presParOf" srcId="{F1FD5DBB-1BDD-384D-BA0F-EC4415D3BFC6}" destId="{C0E61903-1B27-B743-AAF0-E7FE36C990E6}" srcOrd="1" destOrd="0" presId="urn:microsoft.com/office/officeart/2005/8/layout/process1"/>
    <dgm:cxn modelId="{746F57D4-978F-7E40-B94D-A22CF6D739EF}" type="presParOf" srcId="{C0E61903-1B27-B743-AAF0-E7FE36C990E6}" destId="{42AFCAA2-153E-4C42-9890-43BA18287CE4}" srcOrd="0" destOrd="0" presId="urn:microsoft.com/office/officeart/2005/8/layout/process1"/>
    <dgm:cxn modelId="{1FB561D6-A28D-9540-AF6A-293E663605D8}" type="presParOf" srcId="{F1FD5DBB-1BDD-384D-BA0F-EC4415D3BFC6}" destId="{CC0810D6-9048-7A48-A65D-7F98D9AD2108}" srcOrd="2" destOrd="0" presId="urn:microsoft.com/office/officeart/2005/8/layout/process1"/>
    <dgm:cxn modelId="{37BA98E1-28C1-BC4A-B37C-BFDCE3E6B768}" type="presParOf" srcId="{F1FD5DBB-1BDD-384D-BA0F-EC4415D3BFC6}" destId="{1D9F4668-7838-8742-A25D-91B49A80A02D}" srcOrd="3" destOrd="0" presId="urn:microsoft.com/office/officeart/2005/8/layout/process1"/>
    <dgm:cxn modelId="{859042CC-6D05-3C4B-A04B-7ECEC11E6613}" type="presParOf" srcId="{1D9F4668-7838-8742-A25D-91B49A80A02D}" destId="{2EDDA114-AF77-C848-AA90-AF9889868F44}" srcOrd="0" destOrd="0" presId="urn:microsoft.com/office/officeart/2005/8/layout/process1"/>
    <dgm:cxn modelId="{9E5D11E6-1912-DB45-B6C5-8BE08AAC2F6B}" type="presParOf" srcId="{F1FD5DBB-1BDD-384D-BA0F-EC4415D3BFC6}" destId="{449E50C1-0504-B146-9B7F-1AD2A7E9F0D5}"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8E9239-8720-374E-A6D0-A5650EC98664}" type="doc">
      <dgm:prSet loTypeId="urn:microsoft.com/office/officeart/2005/8/layout/target3" loCatId="relationship" qsTypeId="urn:microsoft.com/office/officeart/2005/8/quickstyle/simple1" qsCatId="simple" csTypeId="urn:microsoft.com/office/officeart/2005/8/colors/accent1_2" csCatId="accent1"/>
      <dgm:spPr/>
      <dgm:t>
        <a:bodyPr/>
        <a:lstStyle/>
        <a:p>
          <a:endParaRPr lang="en-GB"/>
        </a:p>
      </dgm:t>
    </dgm:pt>
    <dgm:pt modelId="{8B741E0E-EB0B-CB4D-89CE-33E78845D303}">
      <dgm:prSet/>
      <dgm:spPr/>
      <dgm:t>
        <a:bodyPr/>
        <a:lstStyle/>
        <a:p>
          <a:r>
            <a:rPr lang="en-US">
              <a:latin typeface="Times New Roman" panose="02020603050405020304" pitchFamily="18" charset="0"/>
              <a:cs typeface="Times New Roman" panose="02020603050405020304" pitchFamily="18" charset="0"/>
            </a:rPr>
            <a:t>FSS and RSS can both occur in SERNs, although RSS is the predominant and widespread separation pattern that can be seen in almost all SERNs. The separation bubble produced in the RSS often appears on the expansion ramp.</a:t>
          </a:r>
          <a:endParaRPr lang="en-BD">
            <a:latin typeface="Times New Roman" panose="02020603050405020304" pitchFamily="18" charset="0"/>
            <a:cs typeface="Times New Roman" panose="02020603050405020304" pitchFamily="18" charset="0"/>
          </a:endParaRPr>
        </a:p>
      </dgm:t>
    </dgm:pt>
    <dgm:pt modelId="{52AC1A14-EF71-3244-888A-03426E49FEDC}" type="parTrans" cxnId="{5B5B39AF-2606-D34B-892C-55ADA05B26C3}">
      <dgm:prSet/>
      <dgm:spPr/>
      <dgm:t>
        <a:bodyPr/>
        <a:lstStyle/>
        <a:p>
          <a:endParaRPr lang="en-GB"/>
        </a:p>
      </dgm:t>
    </dgm:pt>
    <dgm:pt modelId="{3DE3F260-E4FD-3C4C-AEBA-35C1CF9AAD65}" type="sibTrans" cxnId="{5B5B39AF-2606-D34B-892C-55ADA05B26C3}">
      <dgm:prSet/>
      <dgm:spPr/>
      <dgm:t>
        <a:bodyPr/>
        <a:lstStyle/>
        <a:p>
          <a:endParaRPr lang="en-GB"/>
        </a:p>
      </dgm:t>
    </dgm:pt>
    <dgm:pt modelId="{ACA6A161-2594-7B40-8EC4-4F3102B24178}">
      <dgm:prSet/>
      <dgm:spPr/>
      <dgm:t>
        <a:bodyPr/>
        <a:lstStyle/>
        <a:p>
          <a:r>
            <a:rPr lang="en-US"/>
            <a:t>As the NPR increases, the point of flow separation moves downstream while the point of reattachment moves by a smaller distance upstream resulting in a shortened separation bubble</a:t>
          </a:r>
          <a:endParaRPr lang="en-BD"/>
        </a:p>
      </dgm:t>
    </dgm:pt>
    <dgm:pt modelId="{FC949E24-3C16-4046-855B-1AFC73E55A7E}" type="parTrans" cxnId="{EAE82968-FE36-9742-B7C8-D0AE97F481D6}">
      <dgm:prSet/>
      <dgm:spPr/>
      <dgm:t>
        <a:bodyPr/>
        <a:lstStyle/>
        <a:p>
          <a:endParaRPr lang="en-GB"/>
        </a:p>
      </dgm:t>
    </dgm:pt>
    <dgm:pt modelId="{F911B558-7702-BF4A-994E-76BE3910AB2D}" type="sibTrans" cxnId="{EAE82968-FE36-9742-B7C8-D0AE97F481D6}">
      <dgm:prSet/>
      <dgm:spPr/>
      <dgm:t>
        <a:bodyPr/>
        <a:lstStyle/>
        <a:p>
          <a:endParaRPr lang="en-GB"/>
        </a:p>
      </dgm:t>
    </dgm:pt>
    <dgm:pt modelId="{B125EED5-F595-B643-A24D-FBCA3201035C}">
      <dgm:prSet/>
      <dgm:spPr/>
      <dgm:t>
        <a:bodyPr/>
        <a:lstStyle/>
        <a:p>
          <a:r>
            <a:rPr lang="en-US"/>
            <a:t>The separation flow in SERN shows oblique shock waves as its primary form of shock waves. As soon as the separation pattern transfers, the jet angle changes. </a:t>
          </a:r>
          <a:endParaRPr lang="en-BD"/>
        </a:p>
      </dgm:t>
    </dgm:pt>
    <dgm:pt modelId="{A57EC5CB-BECC-374F-AEEA-01D6679D5CB9}" type="parTrans" cxnId="{47D787A0-F56D-684B-AEDD-6822971846D1}">
      <dgm:prSet/>
      <dgm:spPr/>
      <dgm:t>
        <a:bodyPr/>
        <a:lstStyle/>
        <a:p>
          <a:endParaRPr lang="en-GB"/>
        </a:p>
      </dgm:t>
    </dgm:pt>
    <dgm:pt modelId="{18E147DC-1CAA-F148-85FE-25C2ED83F460}" type="sibTrans" cxnId="{47D787A0-F56D-684B-AEDD-6822971846D1}">
      <dgm:prSet/>
      <dgm:spPr/>
      <dgm:t>
        <a:bodyPr/>
        <a:lstStyle/>
        <a:p>
          <a:endParaRPr lang="en-GB"/>
        </a:p>
      </dgm:t>
    </dgm:pt>
    <dgm:pt modelId="{6CDBA3F9-4E3A-4147-AE74-645FF815A86B}">
      <dgm:prSet/>
      <dgm:spPr/>
      <dgm:t>
        <a:bodyPr/>
        <a:lstStyle/>
        <a:p>
          <a:r>
            <a:rPr lang="en-US"/>
            <a:t>Nozzle performance parameter (Thrust) follows an increasing trend upto certain value of NPR and shows decreasing after that NPR</a:t>
          </a:r>
          <a:endParaRPr lang="en-BD"/>
        </a:p>
      </dgm:t>
    </dgm:pt>
    <dgm:pt modelId="{DE113CE7-5CCC-5247-AD9C-9449CE25D860}" type="parTrans" cxnId="{BB5C1057-826D-8F46-BA70-972DF20C7030}">
      <dgm:prSet/>
      <dgm:spPr/>
      <dgm:t>
        <a:bodyPr/>
        <a:lstStyle/>
        <a:p>
          <a:endParaRPr lang="en-GB"/>
        </a:p>
      </dgm:t>
    </dgm:pt>
    <dgm:pt modelId="{5BAA86E1-2F59-9241-956F-EAB08E6E40FF}" type="sibTrans" cxnId="{BB5C1057-826D-8F46-BA70-972DF20C7030}">
      <dgm:prSet/>
      <dgm:spPr/>
      <dgm:t>
        <a:bodyPr/>
        <a:lstStyle/>
        <a:p>
          <a:endParaRPr lang="en-GB"/>
        </a:p>
      </dgm:t>
    </dgm:pt>
    <dgm:pt modelId="{A2A55CE9-1BF5-374E-801E-C5E06FCAA149}" type="pres">
      <dgm:prSet presAssocID="{3C8E9239-8720-374E-A6D0-A5650EC98664}" presName="Name0" presStyleCnt="0">
        <dgm:presLayoutVars>
          <dgm:chMax val="7"/>
          <dgm:dir/>
          <dgm:animLvl val="lvl"/>
          <dgm:resizeHandles val="exact"/>
        </dgm:presLayoutVars>
      </dgm:prSet>
      <dgm:spPr/>
    </dgm:pt>
    <dgm:pt modelId="{C39CCFC8-CE47-7C49-82C1-60A4B392F973}" type="pres">
      <dgm:prSet presAssocID="{8B741E0E-EB0B-CB4D-89CE-33E78845D303}" presName="circle1" presStyleLbl="node1" presStyleIdx="0" presStyleCnt="4"/>
      <dgm:spPr/>
    </dgm:pt>
    <dgm:pt modelId="{55F20FD3-BB65-1642-B47A-03598191A167}" type="pres">
      <dgm:prSet presAssocID="{8B741E0E-EB0B-CB4D-89CE-33E78845D303}" presName="space" presStyleCnt="0"/>
      <dgm:spPr/>
    </dgm:pt>
    <dgm:pt modelId="{11874E7E-A312-D141-B8EE-34C3DA69441E}" type="pres">
      <dgm:prSet presAssocID="{8B741E0E-EB0B-CB4D-89CE-33E78845D303}" presName="rect1" presStyleLbl="alignAcc1" presStyleIdx="0" presStyleCnt="4"/>
      <dgm:spPr/>
    </dgm:pt>
    <dgm:pt modelId="{679FE098-9D1A-DF4A-8D02-3ACC44EE3793}" type="pres">
      <dgm:prSet presAssocID="{ACA6A161-2594-7B40-8EC4-4F3102B24178}" presName="vertSpace2" presStyleLbl="node1" presStyleIdx="0" presStyleCnt="4"/>
      <dgm:spPr/>
    </dgm:pt>
    <dgm:pt modelId="{44B70E6E-7811-034F-B802-DD43B59404BC}" type="pres">
      <dgm:prSet presAssocID="{ACA6A161-2594-7B40-8EC4-4F3102B24178}" presName="circle2" presStyleLbl="node1" presStyleIdx="1" presStyleCnt="4"/>
      <dgm:spPr/>
    </dgm:pt>
    <dgm:pt modelId="{1D3774B9-78DC-FE41-A1EA-5DF73C89B43C}" type="pres">
      <dgm:prSet presAssocID="{ACA6A161-2594-7B40-8EC4-4F3102B24178}" presName="rect2" presStyleLbl="alignAcc1" presStyleIdx="1" presStyleCnt="4"/>
      <dgm:spPr/>
    </dgm:pt>
    <dgm:pt modelId="{57C079CF-917A-9546-B511-3C314E164CF8}" type="pres">
      <dgm:prSet presAssocID="{B125EED5-F595-B643-A24D-FBCA3201035C}" presName="vertSpace3" presStyleLbl="node1" presStyleIdx="1" presStyleCnt="4"/>
      <dgm:spPr/>
    </dgm:pt>
    <dgm:pt modelId="{552B5966-DE58-E441-9FA1-ECC3892DA665}" type="pres">
      <dgm:prSet presAssocID="{B125EED5-F595-B643-A24D-FBCA3201035C}" presName="circle3" presStyleLbl="node1" presStyleIdx="2" presStyleCnt="4"/>
      <dgm:spPr/>
    </dgm:pt>
    <dgm:pt modelId="{77C98895-DA16-E04D-A31C-A1F4788A6C5B}" type="pres">
      <dgm:prSet presAssocID="{B125EED5-F595-B643-A24D-FBCA3201035C}" presName="rect3" presStyleLbl="alignAcc1" presStyleIdx="2" presStyleCnt="4"/>
      <dgm:spPr/>
    </dgm:pt>
    <dgm:pt modelId="{8EB1BD3B-D476-0A4E-B640-A121DAEE1521}" type="pres">
      <dgm:prSet presAssocID="{6CDBA3F9-4E3A-4147-AE74-645FF815A86B}" presName="vertSpace4" presStyleLbl="node1" presStyleIdx="2" presStyleCnt="4"/>
      <dgm:spPr/>
    </dgm:pt>
    <dgm:pt modelId="{270D91E6-47DE-214A-A59B-A5F262998154}" type="pres">
      <dgm:prSet presAssocID="{6CDBA3F9-4E3A-4147-AE74-645FF815A86B}" presName="circle4" presStyleLbl="node1" presStyleIdx="3" presStyleCnt="4"/>
      <dgm:spPr/>
    </dgm:pt>
    <dgm:pt modelId="{AA8415A1-6D8C-4E42-9738-385C3D5191C5}" type="pres">
      <dgm:prSet presAssocID="{6CDBA3F9-4E3A-4147-AE74-645FF815A86B}" presName="rect4" presStyleLbl="alignAcc1" presStyleIdx="3" presStyleCnt="4"/>
      <dgm:spPr/>
    </dgm:pt>
    <dgm:pt modelId="{FEB735EC-E748-A841-B032-AB460A12CBBB}" type="pres">
      <dgm:prSet presAssocID="{8B741E0E-EB0B-CB4D-89CE-33E78845D303}" presName="rect1ParTxNoCh" presStyleLbl="alignAcc1" presStyleIdx="3" presStyleCnt="4">
        <dgm:presLayoutVars>
          <dgm:chMax val="1"/>
          <dgm:bulletEnabled val="1"/>
        </dgm:presLayoutVars>
      </dgm:prSet>
      <dgm:spPr/>
    </dgm:pt>
    <dgm:pt modelId="{30BDDF41-94DA-8847-804E-C9A1E09DFD97}" type="pres">
      <dgm:prSet presAssocID="{ACA6A161-2594-7B40-8EC4-4F3102B24178}" presName="rect2ParTxNoCh" presStyleLbl="alignAcc1" presStyleIdx="3" presStyleCnt="4">
        <dgm:presLayoutVars>
          <dgm:chMax val="1"/>
          <dgm:bulletEnabled val="1"/>
        </dgm:presLayoutVars>
      </dgm:prSet>
      <dgm:spPr/>
    </dgm:pt>
    <dgm:pt modelId="{37AEA250-7777-CC47-97DB-0CCE7D1EB173}" type="pres">
      <dgm:prSet presAssocID="{B125EED5-F595-B643-A24D-FBCA3201035C}" presName="rect3ParTxNoCh" presStyleLbl="alignAcc1" presStyleIdx="3" presStyleCnt="4">
        <dgm:presLayoutVars>
          <dgm:chMax val="1"/>
          <dgm:bulletEnabled val="1"/>
        </dgm:presLayoutVars>
      </dgm:prSet>
      <dgm:spPr/>
    </dgm:pt>
    <dgm:pt modelId="{1AEA62AE-7472-8641-BD30-CE8BFA7374EA}" type="pres">
      <dgm:prSet presAssocID="{6CDBA3F9-4E3A-4147-AE74-645FF815A86B}" presName="rect4ParTxNoCh" presStyleLbl="alignAcc1" presStyleIdx="3" presStyleCnt="4">
        <dgm:presLayoutVars>
          <dgm:chMax val="1"/>
          <dgm:bulletEnabled val="1"/>
        </dgm:presLayoutVars>
      </dgm:prSet>
      <dgm:spPr/>
    </dgm:pt>
  </dgm:ptLst>
  <dgm:cxnLst>
    <dgm:cxn modelId="{E46F490F-325A-3245-A54E-821FD2D74FF0}" type="presOf" srcId="{8B741E0E-EB0B-CB4D-89CE-33E78845D303}" destId="{11874E7E-A312-D141-B8EE-34C3DA69441E}" srcOrd="0" destOrd="0" presId="urn:microsoft.com/office/officeart/2005/8/layout/target3"/>
    <dgm:cxn modelId="{523ADE38-FB5D-7D43-B592-AB107841514E}" type="presOf" srcId="{6CDBA3F9-4E3A-4147-AE74-645FF815A86B}" destId="{1AEA62AE-7472-8641-BD30-CE8BFA7374EA}" srcOrd="1" destOrd="0" presId="urn:microsoft.com/office/officeart/2005/8/layout/target3"/>
    <dgm:cxn modelId="{550AD140-9CEC-1041-BCD3-E05A29BB869A}" type="presOf" srcId="{ACA6A161-2594-7B40-8EC4-4F3102B24178}" destId="{30BDDF41-94DA-8847-804E-C9A1E09DFD97}" srcOrd="1" destOrd="0" presId="urn:microsoft.com/office/officeart/2005/8/layout/target3"/>
    <dgm:cxn modelId="{EAE82968-FE36-9742-B7C8-D0AE97F481D6}" srcId="{3C8E9239-8720-374E-A6D0-A5650EC98664}" destId="{ACA6A161-2594-7B40-8EC4-4F3102B24178}" srcOrd="1" destOrd="0" parTransId="{FC949E24-3C16-4046-855B-1AFC73E55A7E}" sibTransId="{F911B558-7702-BF4A-994E-76BE3910AB2D}"/>
    <dgm:cxn modelId="{8638714D-F50E-3F46-9998-F541DFAE7272}" type="presOf" srcId="{B125EED5-F595-B643-A24D-FBCA3201035C}" destId="{37AEA250-7777-CC47-97DB-0CCE7D1EB173}" srcOrd="1" destOrd="0" presId="urn:microsoft.com/office/officeart/2005/8/layout/target3"/>
    <dgm:cxn modelId="{6325EF4E-7835-2047-8C03-6884011F7051}" type="presOf" srcId="{8B741E0E-EB0B-CB4D-89CE-33E78845D303}" destId="{FEB735EC-E748-A841-B032-AB460A12CBBB}" srcOrd="1" destOrd="0" presId="urn:microsoft.com/office/officeart/2005/8/layout/target3"/>
    <dgm:cxn modelId="{BB5C1057-826D-8F46-BA70-972DF20C7030}" srcId="{3C8E9239-8720-374E-A6D0-A5650EC98664}" destId="{6CDBA3F9-4E3A-4147-AE74-645FF815A86B}" srcOrd="3" destOrd="0" parTransId="{DE113CE7-5CCC-5247-AD9C-9449CE25D860}" sibTransId="{5BAA86E1-2F59-9241-956F-EAB08E6E40FF}"/>
    <dgm:cxn modelId="{FF0F9589-CFC5-2342-BB80-B277A62C52E9}" type="presOf" srcId="{B125EED5-F595-B643-A24D-FBCA3201035C}" destId="{77C98895-DA16-E04D-A31C-A1F4788A6C5B}" srcOrd="0" destOrd="0" presId="urn:microsoft.com/office/officeart/2005/8/layout/target3"/>
    <dgm:cxn modelId="{1168D296-C9F8-1047-BE4A-F26FB47C29B6}" type="presOf" srcId="{6CDBA3F9-4E3A-4147-AE74-645FF815A86B}" destId="{AA8415A1-6D8C-4E42-9738-385C3D5191C5}" srcOrd="0" destOrd="0" presId="urn:microsoft.com/office/officeart/2005/8/layout/target3"/>
    <dgm:cxn modelId="{47D787A0-F56D-684B-AEDD-6822971846D1}" srcId="{3C8E9239-8720-374E-A6D0-A5650EC98664}" destId="{B125EED5-F595-B643-A24D-FBCA3201035C}" srcOrd="2" destOrd="0" parTransId="{A57EC5CB-BECC-374F-AEEA-01D6679D5CB9}" sibTransId="{18E147DC-1CAA-F148-85FE-25C2ED83F460}"/>
    <dgm:cxn modelId="{5B5B39AF-2606-D34B-892C-55ADA05B26C3}" srcId="{3C8E9239-8720-374E-A6D0-A5650EC98664}" destId="{8B741E0E-EB0B-CB4D-89CE-33E78845D303}" srcOrd="0" destOrd="0" parTransId="{52AC1A14-EF71-3244-888A-03426E49FEDC}" sibTransId="{3DE3F260-E4FD-3C4C-AEBA-35C1CF9AAD65}"/>
    <dgm:cxn modelId="{BBC1D6C4-A392-4840-88B1-54B9BE187449}" type="presOf" srcId="{ACA6A161-2594-7B40-8EC4-4F3102B24178}" destId="{1D3774B9-78DC-FE41-A1EA-5DF73C89B43C}" srcOrd="0" destOrd="0" presId="urn:microsoft.com/office/officeart/2005/8/layout/target3"/>
    <dgm:cxn modelId="{924E70DC-56FF-A14D-9767-55A11DBEEE55}" type="presOf" srcId="{3C8E9239-8720-374E-A6D0-A5650EC98664}" destId="{A2A55CE9-1BF5-374E-801E-C5E06FCAA149}" srcOrd="0" destOrd="0" presId="urn:microsoft.com/office/officeart/2005/8/layout/target3"/>
    <dgm:cxn modelId="{74D2E58C-270C-B54A-8A30-7CEE9689AD08}" type="presParOf" srcId="{A2A55CE9-1BF5-374E-801E-C5E06FCAA149}" destId="{C39CCFC8-CE47-7C49-82C1-60A4B392F973}" srcOrd="0" destOrd="0" presId="urn:microsoft.com/office/officeart/2005/8/layout/target3"/>
    <dgm:cxn modelId="{97F40273-94ED-3F4F-9E0E-DB67B843A14A}" type="presParOf" srcId="{A2A55CE9-1BF5-374E-801E-C5E06FCAA149}" destId="{55F20FD3-BB65-1642-B47A-03598191A167}" srcOrd="1" destOrd="0" presId="urn:microsoft.com/office/officeart/2005/8/layout/target3"/>
    <dgm:cxn modelId="{DE27887B-FABD-F842-992B-9EDF10C51BEF}" type="presParOf" srcId="{A2A55CE9-1BF5-374E-801E-C5E06FCAA149}" destId="{11874E7E-A312-D141-B8EE-34C3DA69441E}" srcOrd="2" destOrd="0" presId="urn:microsoft.com/office/officeart/2005/8/layout/target3"/>
    <dgm:cxn modelId="{3BAD0BE9-AD39-FF46-A657-264606AA7DDE}" type="presParOf" srcId="{A2A55CE9-1BF5-374E-801E-C5E06FCAA149}" destId="{679FE098-9D1A-DF4A-8D02-3ACC44EE3793}" srcOrd="3" destOrd="0" presId="urn:microsoft.com/office/officeart/2005/8/layout/target3"/>
    <dgm:cxn modelId="{8A38A400-4066-DA47-907C-50920C5EF473}" type="presParOf" srcId="{A2A55CE9-1BF5-374E-801E-C5E06FCAA149}" destId="{44B70E6E-7811-034F-B802-DD43B59404BC}" srcOrd="4" destOrd="0" presId="urn:microsoft.com/office/officeart/2005/8/layout/target3"/>
    <dgm:cxn modelId="{10D2503A-F1FE-3248-8696-BFFA1221F6E4}" type="presParOf" srcId="{A2A55CE9-1BF5-374E-801E-C5E06FCAA149}" destId="{1D3774B9-78DC-FE41-A1EA-5DF73C89B43C}" srcOrd="5" destOrd="0" presId="urn:microsoft.com/office/officeart/2005/8/layout/target3"/>
    <dgm:cxn modelId="{94965AC6-E3D1-684A-AA72-EA08790AFCA4}" type="presParOf" srcId="{A2A55CE9-1BF5-374E-801E-C5E06FCAA149}" destId="{57C079CF-917A-9546-B511-3C314E164CF8}" srcOrd="6" destOrd="0" presId="urn:microsoft.com/office/officeart/2005/8/layout/target3"/>
    <dgm:cxn modelId="{93AB48B7-98F3-2F46-B955-632CD5A346F6}" type="presParOf" srcId="{A2A55CE9-1BF5-374E-801E-C5E06FCAA149}" destId="{552B5966-DE58-E441-9FA1-ECC3892DA665}" srcOrd="7" destOrd="0" presId="urn:microsoft.com/office/officeart/2005/8/layout/target3"/>
    <dgm:cxn modelId="{E4170FB5-0B9E-A942-89B9-EB6E6792B0FE}" type="presParOf" srcId="{A2A55CE9-1BF5-374E-801E-C5E06FCAA149}" destId="{77C98895-DA16-E04D-A31C-A1F4788A6C5B}" srcOrd="8" destOrd="0" presId="urn:microsoft.com/office/officeart/2005/8/layout/target3"/>
    <dgm:cxn modelId="{1DDB88D4-BB65-8045-B12E-97B9D7E148CE}" type="presParOf" srcId="{A2A55CE9-1BF5-374E-801E-C5E06FCAA149}" destId="{8EB1BD3B-D476-0A4E-B640-A121DAEE1521}" srcOrd="9" destOrd="0" presId="urn:microsoft.com/office/officeart/2005/8/layout/target3"/>
    <dgm:cxn modelId="{D533BAEE-C81A-2F4F-A543-BF465C77A2BB}" type="presParOf" srcId="{A2A55CE9-1BF5-374E-801E-C5E06FCAA149}" destId="{270D91E6-47DE-214A-A59B-A5F262998154}" srcOrd="10" destOrd="0" presId="urn:microsoft.com/office/officeart/2005/8/layout/target3"/>
    <dgm:cxn modelId="{4BFB45D1-7372-F24D-A188-D1E2B9CBBEEC}" type="presParOf" srcId="{A2A55CE9-1BF5-374E-801E-C5E06FCAA149}" destId="{AA8415A1-6D8C-4E42-9738-385C3D5191C5}" srcOrd="11" destOrd="0" presId="urn:microsoft.com/office/officeart/2005/8/layout/target3"/>
    <dgm:cxn modelId="{69D0A413-4B47-C049-A62F-4569F200E396}" type="presParOf" srcId="{A2A55CE9-1BF5-374E-801E-C5E06FCAA149}" destId="{FEB735EC-E748-A841-B032-AB460A12CBBB}" srcOrd="12" destOrd="0" presId="urn:microsoft.com/office/officeart/2005/8/layout/target3"/>
    <dgm:cxn modelId="{4E176518-3590-7844-B51F-40D5C637BFEF}" type="presParOf" srcId="{A2A55CE9-1BF5-374E-801E-C5E06FCAA149}" destId="{30BDDF41-94DA-8847-804E-C9A1E09DFD97}" srcOrd="13" destOrd="0" presId="urn:microsoft.com/office/officeart/2005/8/layout/target3"/>
    <dgm:cxn modelId="{C32A75DB-35A5-0C48-904D-18CB1B243189}" type="presParOf" srcId="{A2A55CE9-1BF5-374E-801E-C5E06FCAA149}" destId="{37AEA250-7777-CC47-97DB-0CCE7D1EB173}" srcOrd="14" destOrd="0" presId="urn:microsoft.com/office/officeart/2005/8/layout/target3"/>
    <dgm:cxn modelId="{550C28F2-91ED-6248-ACDD-BC89484C07B5}" type="presParOf" srcId="{A2A55CE9-1BF5-374E-801E-C5E06FCAA149}" destId="{1AEA62AE-7472-8641-BD30-CE8BFA7374EA}" srcOrd="15"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250B85-3277-2947-8440-7941FA7C42ED}" type="doc">
      <dgm:prSet loTypeId="urn:microsoft.com/office/officeart/2005/8/layout/hList1" loCatId="list" qsTypeId="urn:microsoft.com/office/officeart/2005/8/quickstyle/simple5" qsCatId="simple" csTypeId="urn:microsoft.com/office/officeart/2005/8/colors/accent1_2" csCatId="accent1"/>
      <dgm:spPr/>
      <dgm:t>
        <a:bodyPr/>
        <a:lstStyle/>
        <a:p>
          <a:endParaRPr lang="en-GB"/>
        </a:p>
      </dgm:t>
    </dgm:pt>
    <dgm:pt modelId="{C895CE2F-1BA3-214B-924F-495806FD4904}">
      <dgm:prSet/>
      <dgm:spPr/>
      <dgm:t>
        <a:bodyPr/>
        <a:lstStyle/>
        <a:p>
          <a:r>
            <a:rPr lang="en-US">
              <a:latin typeface="Times New Roman" panose="02020603050405020304" pitchFamily="18" charset="0"/>
              <a:cs typeface="Times New Roman" panose="02020603050405020304" pitchFamily="18" charset="0"/>
            </a:rPr>
            <a:t>A single expansion ramp nozzle (SERN) can be utilized to investigate the impact of high altitude on flow separation and flow characteristics.</a:t>
          </a:r>
          <a:endParaRPr lang="en-BD">
            <a:latin typeface="Times New Roman" panose="02020603050405020304" pitchFamily="18" charset="0"/>
            <a:cs typeface="Times New Roman" panose="02020603050405020304" pitchFamily="18" charset="0"/>
          </a:endParaRPr>
        </a:p>
      </dgm:t>
    </dgm:pt>
    <dgm:pt modelId="{350FCAA3-CF02-1D4A-935C-13F6073426E1}" type="parTrans" cxnId="{FC0633DE-DF96-6F43-AECB-68CA980422AD}">
      <dgm:prSet/>
      <dgm:spPr/>
      <dgm:t>
        <a:bodyPr/>
        <a:lstStyle/>
        <a:p>
          <a:endParaRPr lang="en-GB">
            <a:latin typeface="Times New Roman" panose="02020603050405020304" pitchFamily="18" charset="0"/>
            <a:cs typeface="Times New Roman" panose="02020603050405020304" pitchFamily="18" charset="0"/>
          </a:endParaRPr>
        </a:p>
      </dgm:t>
    </dgm:pt>
    <dgm:pt modelId="{0FDC350C-1B5A-A34C-A65A-C9DEEFDF6C4C}" type="sibTrans" cxnId="{FC0633DE-DF96-6F43-AECB-68CA980422AD}">
      <dgm:prSet/>
      <dgm:spPr/>
      <dgm:t>
        <a:bodyPr/>
        <a:lstStyle/>
        <a:p>
          <a:endParaRPr lang="en-GB">
            <a:latin typeface="Times New Roman" panose="02020603050405020304" pitchFamily="18" charset="0"/>
            <a:cs typeface="Times New Roman" panose="02020603050405020304" pitchFamily="18" charset="0"/>
          </a:endParaRPr>
        </a:p>
      </dgm:t>
    </dgm:pt>
    <dgm:pt modelId="{998AA9FA-DE05-254A-B748-6C0EDC8B4AB8}">
      <dgm:prSet/>
      <dgm:spPr/>
      <dgm:t>
        <a:bodyPr/>
        <a:lstStyle/>
        <a:p>
          <a:r>
            <a:rPr lang="en-US" dirty="0">
              <a:latin typeface="Times New Roman" panose="02020603050405020304" pitchFamily="18" charset="0"/>
              <a:cs typeface="Times New Roman" panose="02020603050405020304" pitchFamily="18" charset="0"/>
            </a:rPr>
            <a:t>An analysis in three dimensions can be performed. The simulation will be enhanced by incorporating a number of real-life phenomena</a:t>
          </a:r>
          <a:endParaRPr lang="en-BD" dirty="0">
            <a:latin typeface="Times New Roman" panose="02020603050405020304" pitchFamily="18" charset="0"/>
            <a:cs typeface="Times New Roman" panose="02020603050405020304" pitchFamily="18" charset="0"/>
          </a:endParaRPr>
        </a:p>
      </dgm:t>
    </dgm:pt>
    <dgm:pt modelId="{896A249E-6E3C-1E4B-8809-2BE6EBD2DCEA}" type="parTrans" cxnId="{B1D6F49D-3205-7941-BC7A-85D378B22DBB}">
      <dgm:prSet/>
      <dgm:spPr/>
      <dgm:t>
        <a:bodyPr/>
        <a:lstStyle/>
        <a:p>
          <a:endParaRPr lang="en-GB">
            <a:latin typeface="Times New Roman" panose="02020603050405020304" pitchFamily="18" charset="0"/>
            <a:cs typeface="Times New Roman" panose="02020603050405020304" pitchFamily="18" charset="0"/>
          </a:endParaRPr>
        </a:p>
      </dgm:t>
    </dgm:pt>
    <dgm:pt modelId="{47186ACD-3994-6A46-A4C6-E2C3DE549319}" type="sibTrans" cxnId="{B1D6F49D-3205-7941-BC7A-85D378B22DBB}">
      <dgm:prSet/>
      <dgm:spPr/>
      <dgm:t>
        <a:bodyPr/>
        <a:lstStyle/>
        <a:p>
          <a:endParaRPr lang="en-GB">
            <a:latin typeface="Times New Roman" panose="02020603050405020304" pitchFamily="18" charset="0"/>
            <a:cs typeface="Times New Roman" panose="02020603050405020304" pitchFamily="18" charset="0"/>
          </a:endParaRPr>
        </a:p>
      </dgm:t>
    </dgm:pt>
    <dgm:pt modelId="{2DF2C494-F639-FF4A-A429-9064A59D99DE}" type="pres">
      <dgm:prSet presAssocID="{92250B85-3277-2947-8440-7941FA7C42ED}" presName="Name0" presStyleCnt="0">
        <dgm:presLayoutVars>
          <dgm:dir/>
          <dgm:animLvl val="lvl"/>
          <dgm:resizeHandles val="exact"/>
        </dgm:presLayoutVars>
      </dgm:prSet>
      <dgm:spPr/>
    </dgm:pt>
    <dgm:pt modelId="{BD3BD18C-77FB-ED47-8AEE-D3A42067EA80}" type="pres">
      <dgm:prSet presAssocID="{C895CE2F-1BA3-214B-924F-495806FD4904}" presName="composite" presStyleCnt="0"/>
      <dgm:spPr/>
    </dgm:pt>
    <dgm:pt modelId="{F7D013A6-84EF-224E-AAAF-B945133877FB}" type="pres">
      <dgm:prSet presAssocID="{C895CE2F-1BA3-214B-924F-495806FD4904}" presName="parTx" presStyleLbl="alignNode1" presStyleIdx="0" presStyleCnt="2">
        <dgm:presLayoutVars>
          <dgm:chMax val="0"/>
          <dgm:chPref val="0"/>
          <dgm:bulletEnabled val="1"/>
        </dgm:presLayoutVars>
      </dgm:prSet>
      <dgm:spPr/>
    </dgm:pt>
    <dgm:pt modelId="{C836273A-3409-DC4E-9B5F-D83E782E6B04}" type="pres">
      <dgm:prSet presAssocID="{C895CE2F-1BA3-214B-924F-495806FD4904}" presName="desTx" presStyleLbl="alignAccFollowNode1" presStyleIdx="0" presStyleCnt="2">
        <dgm:presLayoutVars>
          <dgm:bulletEnabled val="1"/>
        </dgm:presLayoutVars>
      </dgm:prSet>
      <dgm:spPr/>
    </dgm:pt>
    <dgm:pt modelId="{4E18C5CD-6C88-B34B-AC1F-39BBBC969C2F}" type="pres">
      <dgm:prSet presAssocID="{0FDC350C-1B5A-A34C-A65A-C9DEEFDF6C4C}" presName="space" presStyleCnt="0"/>
      <dgm:spPr/>
    </dgm:pt>
    <dgm:pt modelId="{DF3DB13F-0941-B946-8119-FE41022C3DBD}" type="pres">
      <dgm:prSet presAssocID="{998AA9FA-DE05-254A-B748-6C0EDC8B4AB8}" presName="composite" presStyleCnt="0"/>
      <dgm:spPr/>
    </dgm:pt>
    <dgm:pt modelId="{7461DFA0-D622-294F-9BB5-7E744F9B4B03}" type="pres">
      <dgm:prSet presAssocID="{998AA9FA-DE05-254A-B748-6C0EDC8B4AB8}" presName="parTx" presStyleLbl="alignNode1" presStyleIdx="1" presStyleCnt="2">
        <dgm:presLayoutVars>
          <dgm:chMax val="0"/>
          <dgm:chPref val="0"/>
          <dgm:bulletEnabled val="1"/>
        </dgm:presLayoutVars>
      </dgm:prSet>
      <dgm:spPr/>
    </dgm:pt>
    <dgm:pt modelId="{D7B52B67-ADD4-D947-AE6B-251120CEB47F}" type="pres">
      <dgm:prSet presAssocID="{998AA9FA-DE05-254A-B748-6C0EDC8B4AB8}" presName="desTx" presStyleLbl="alignAccFollowNode1" presStyleIdx="1" presStyleCnt="2">
        <dgm:presLayoutVars>
          <dgm:bulletEnabled val="1"/>
        </dgm:presLayoutVars>
      </dgm:prSet>
      <dgm:spPr/>
    </dgm:pt>
  </dgm:ptLst>
  <dgm:cxnLst>
    <dgm:cxn modelId="{5759D809-6C68-FD4F-B698-55FCDB4CEB76}" type="presOf" srcId="{C895CE2F-1BA3-214B-924F-495806FD4904}" destId="{F7D013A6-84EF-224E-AAAF-B945133877FB}" srcOrd="0" destOrd="0" presId="urn:microsoft.com/office/officeart/2005/8/layout/hList1"/>
    <dgm:cxn modelId="{873D027F-D4E6-9645-ADEA-7F3C49450559}" type="presOf" srcId="{92250B85-3277-2947-8440-7941FA7C42ED}" destId="{2DF2C494-F639-FF4A-A429-9064A59D99DE}" srcOrd="0" destOrd="0" presId="urn:microsoft.com/office/officeart/2005/8/layout/hList1"/>
    <dgm:cxn modelId="{B1D6F49D-3205-7941-BC7A-85D378B22DBB}" srcId="{92250B85-3277-2947-8440-7941FA7C42ED}" destId="{998AA9FA-DE05-254A-B748-6C0EDC8B4AB8}" srcOrd="1" destOrd="0" parTransId="{896A249E-6E3C-1E4B-8809-2BE6EBD2DCEA}" sibTransId="{47186ACD-3994-6A46-A4C6-E2C3DE549319}"/>
    <dgm:cxn modelId="{E59C19FD-1BD6-0042-9E7D-7186CCEEA994}" type="presOf" srcId="{998AA9FA-DE05-254A-B748-6C0EDC8B4AB8}" destId="{7461DFA0-D622-294F-9BB5-7E744F9B4B03}" srcOrd="0" destOrd="0" presId="urn:microsoft.com/office/officeart/2005/8/layout/hList1"/>
    <dgm:cxn modelId="{FC0633DE-DF96-6F43-AECB-68CA980422AD}" srcId="{92250B85-3277-2947-8440-7941FA7C42ED}" destId="{C895CE2F-1BA3-214B-924F-495806FD4904}" srcOrd="0" destOrd="0" parTransId="{350FCAA3-CF02-1D4A-935C-13F6073426E1}" sibTransId="{0FDC350C-1B5A-A34C-A65A-C9DEEFDF6C4C}"/>
    <dgm:cxn modelId="{61775EA0-BBA8-C641-A08E-97344B40DC9C}" type="presParOf" srcId="{2DF2C494-F639-FF4A-A429-9064A59D99DE}" destId="{BD3BD18C-77FB-ED47-8AEE-D3A42067EA80}" srcOrd="0" destOrd="0" presId="urn:microsoft.com/office/officeart/2005/8/layout/hList1"/>
    <dgm:cxn modelId="{A2AD1EA3-A8F3-6749-8C76-C29B8836887E}" type="presParOf" srcId="{BD3BD18C-77FB-ED47-8AEE-D3A42067EA80}" destId="{F7D013A6-84EF-224E-AAAF-B945133877FB}" srcOrd="0" destOrd="0" presId="urn:microsoft.com/office/officeart/2005/8/layout/hList1"/>
    <dgm:cxn modelId="{9EBE94D4-894F-C34A-91D4-776F4C63241C}" type="presParOf" srcId="{BD3BD18C-77FB-ED47-8AEE-D3A42067EA80}" destId="{C836273A-3409-DC4E-9B5F-D83E782E6B04}" srcOrd="1" destOrd="0" presId="urn:microsoft.com/office/officeart/2005/8/layout/hList1"/>
    <dgm:cxn modelId="{8BA5E401-5F81-3E48-8868-AD552E1D5531}" type="presParOf" srcId="{2DF2C494-F639-FF4A-A429-9064A59D99DE}" destId="{4E18C5CD-6C88-B34B-AC1F-39BBBC969C2F}" srcOrd="1" destOrd="0" presId="urn:microsoft.com/office/officeart/2005/8/layout/hList1"/>
    <dgm:cxn modelId="{ED460E4A-13E8-3D47-AFBF-03B8C2D165C6}" type="presParOf" srcId="{2DF2C494-F639-FF4A-A429-9064A59D99DE}" destId="{DF3DB13F-0941-B946-8119-FE41022C3DBD}" srcOrd="2" destOrd="0" presId="urn:microsoft.com/office/officeart/2005/8/layout/hList1"/>
    <dgm:cxn modelId="{96063028-395B-FC42-A081-BFE1D01EB876}" type="presParOf" srcId="{DF3DB13F-0941-B946-8119-FE41022C3DBD}" destId="{7461DFA0-D622-294F-9BB5-7E744F9B4B03}" srcOrd="0" destOrd="0" presId="urn:microsoft.com/office/officeart/2005/8/layout/hList1"/>
    <dgm:cxn modelId="{0E0C8CAE-4F1E-574B-A4BB-9E0429530FDB}" type="presParOf" srcId="{DF3DB13F-0941-B946-8119-FE41022C3DBD}" destId="{D7B52B67-ADD4-D947-AE6B-251120CEB47F}"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76389-684D-8E4C-8207-51139F458A0E}">
      <dsp:nvSpPr>
        <dsp:cNvPr id="0" name=""/>
        <dsp:cNvSpPr/>
      </dsp:nvSpPr>
      <dsp:spPr>
        <a:xfrm>
          <a:off x="3158202" y="1152034"/>
          <a:ext cx="1108004" cy="527309"/>
        </a:xfrm>
        <a:custGeom>
          <a:avLst/>
          <a:gdLst/>
          <a:ahLst/>
          <a:cxnLst/>
          <a:rect l="0" t="0" r="0" b="0"/>
          <a:pathLst>
            <a:path>
              <a:moveTo>
                <a:pt x="0" y="0"/>
              </a:moveTo>
              <a:lnTo>
                <a:pt x="0" y="359346"/>
              </a:lnTo>
              <a:lnTo>
                <a:pt x="1108004" y="359346"/>
              </a:lnTo>
              <a:lnTo>
                <a:pt x="1108004" y="5273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7F51E8-329B-4E4B-8A6D-BF30AC5D9CA6}">
      <dsp:nvSpPr>
        <dsp:cNvPr id="0" name=""/>
        <dsp:cNvSpPr/>
      </dsp:nvSpPr>
      <dsp:spPr>
        <a:xfrm>
          <a:off x="2050198" y="1152034"/>
          <a:ext cx="1108004" cy="527309"/>
        </a:xfrm>
        <a:custGeom>
          <a:avLst/>
          <a:gdLst/>
          <a:ahLst/>
          <a:cxnLst/>
          <a:rect l="0" t="0" r="0" b="0"/>
          <a:pathLst>
            <a:path>
              <a:moveTo>
                <a:pt x="1108004" y="0"/>
              </a:moveTo>
              <a:lnTo>
                <a:pt x="1108004" y="359346"/>
              </a:lnTo>
              <a:lnTo>
                <a:pt x="0" y="359346"/>
              </a:lnTo>
              <a:lnTo>
                <a:pt x="0" y="5273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9D497C-E4CB-2C4C-8EC5-BF7BB34DA116}">
      <dsp:nvSpPr>
        <dsp:cNvPr id="0" name=""/>
        <dsp:cNvSpPr/>
      </dsp:nvSpPr>
      <dsp:spPr>
        <a:xfrm>
          <a:off x="2251653" y="717"/>
          <a:ext cx="1813098" cy="1151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FF225D-4C41-2E4E-B9C8-FA8ACF145B68}">
      <dsp:nvSpPr>
        <dsp:cNvPr id="0" name=""/>
        <dsp:cNvSpPr/>
      </dsp:nvSpPr>
      <dsp:spPr>
        <a:xfrm>
          <a:off x="2453109" y="192100"/>
          <a:ext cx="1813098" cy="11513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Flow Separation</a:t>
          </a:r>
        </a:p>
      </dsp:txBody>
      <dsp:txXfrm>
        <a:off x="2486830" y="225821"/>
        <a:ext cx="1745656" cy="1083875"/>
      </dsp:txXfrm>
    </dsp:sp>
    <dsp:sp modelId="{FF74D763-39F1-AD48-B43A-84687AA4015F}">
      <dsp:nvSpPr>
        <dsp:cNvPr id="0" name=""/>
        <dsp:cNvSpPr/>
      </dsp:nvSpPr>
      <dsp:spPr>
        <a:xfrm>
          <a:off x="1143649" y="1679344"/>
          <a:ext cx="1813098" cy="1151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A57152-F75B-7A48-A960-65A21E2D40D1}">
      <dsp:nvSpPr>
        <dsp:cNvPr id="0" name=""/>
        <dsp:cNvSpPr/>
      </dsp:nvSpPr>
      <dsp:spPr>
        <a:xfrm>
          <a:off x="1345104" y="1870727"/>
          <a:ext cx="1813098" cy="11513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FSS</a:t>
          </a:r>
        </a:p>
      </dsp:txBody>
      <dsp:txXfrm>
        <a:off x="1378825" y="1904448"/>
        <a:ext cx="1745656" cy="1083875"/>
      </dsp:txXfrm>
    </dsp:sp>
    <dsp:sp modelId="{B76E08AA-8D43-B949-A80C-98A50478E1AF}">
      <dsp:nvSpPr>
        <dsp:cNvPr id="0" name=""/>
        <dsp:cNvSpPr/>
      </dsp:nvSpPr>
      <dsp:spPr>
        <a:xfrm>
          <a:off x="3359658" y="1679344"/>
          <a:ext cx="1813098" cy="11513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940DA9-D5CD-2B47-BCF5-F265837C6624}">
      <dsp:nvSpPr>
        <dsp:cNvPr id="0" name=""/>
        <dsp:cNvSpPr/>
      </dsp:nvSpPr>
      <dsp:spPr>
        <a:xfrm>
          <a:off x="3561113" y="1870727"/>
          <a:ext cx="1813098" cy="115131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a:t>RSS</a:t>
          </a:r>
        </a:p>
      </dsp:txBody>
      <dsp:txXfrm>
        <a:off x="3594834" y="1904448"/>
        <a:ext cx="1745656" cy="10838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518E1-A3AF-3849-8E04-99E7DE246797}">
      <dsp:nvSpPr>
        <dsp:cNvPr id="0" name=""/>
        <dsp:cNvSpPr/>
      </dsp:nvSpPr>
      <dsp:spPr>
        <a:xfrm>
          <a:off x="2541158" y="1041"/>
          <a:ext cx="1611307" cy="16113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BD" sz="1600" kern="1200" dirty="0">
              <a:latin typeface="Times New Roman" panose="02020603050405020304" pitchFamily="18" charset="0"/>
              <a:cs typeface="Times New Roman" panose="02020603050405020304" pitchFamily="18" charset="0"/>
            </a:rPr>
            <a:t>High cost of experimental work</a:t>
          </a:r>
        </a:p>
      </dsp:txBody>
      <dsp:txXfrm>
        <a:off x="2777128" y="237011"/>
        <a:ext cx="1139367" cy="1139367"/>
      </dsp:txXfrm>
    </dsp:sp>
    <dsp:sp modelId="{04D87132-37AB-D54F-B427-39C4C303C4CC}">
      <dsp:nvSpPr>
        <dsp:cNvPr id="0" name=""/>
        <dsp:cNvSpPr/>
      </dsp:nvSpPr>
      <dsp:spPr>
        <a:xfrm rot="2700000">
          <a:off x="3979460" y="1381501"/>
          <a:ext cx="428132" cy="5438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latin typeface="Times New Roman" panose="02020603050405020304" pitchFamily="18" charset="0"/>
            <a:cs typeface="Times New Roman" panose="02020603050405020304" pitchFamily="18" charset="0"/>
          </a:endParaRPr>
        </a:p>
      </dsp:txBody>
      <dsp:txXfrm>
        <a:off x="3998270" y="1444854"/>
        <a:ext cx="299692" cy="326290"/>
      </dsp:txXfrm>
    </dsp:sp>
    <dsp:sp modelId="{BD9C37A9-FC4C-4247-9CB0-20B5B0A2F662}">
      <dsp:nvSpPr>
        <dsp:cNvPr id="0" name=""/>
        <dsp:cNvSpPr/>
      </dsp:nvSpPr>
      <dsp:spPr>
        <a:xfrm>
          <a:off x="4251724" y="1711606"/>
          <a:ext cx="1611307" cy="16113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BD" sz="1600" kern="1200" dirty="0">
              <a:latin typeface="Times New Roman" panose="02020603050405020304" pitchFamily="18" charset="0"/>
              <a:cs typeface="Times New Roman" panose="02020603050405020304" pitchFamily="18" charset="0"/>
            </a:rPr>
            <a:t>Interest</a:t>
          </a:r>
          <a:r>
            <a:rPr lang="en-BD" sz="1600" kern="1200" baseline="0" dirty="0">
              <a:latin typeface="Times New Roman" panose="02020603050405020304" pitchFamily="18" charset="0"/>
              <a:cs typeface="Times New Roman" panose="02020603050405020304" pitchFamily="18" charset="0"/>
            </a:rPr>
            <a:t> on Internal Aerodynamics and Nozzle flow</a:t>
          </a:r>
          <a:endParaRPr lang="en-BD" sz="1600" kern="1200" dirty="0">
            <a:latin typeface="Times New Roman" panose="02020603050405020304" pitchFamily="18" charset="0"/>
            <a:cs typeface="Times New Roman" panose="02020603050405020304" pitchFamily="18" charset="0"/>
          </a:endParaRPr>
        </a:p>
      </dsp:txBody>
      <dsp:txXfrm>
        <a:off x="4487694" y="1947576"/>
        <a:ext cx="1139367" cy="1139367"/>
      </dsp:txXfrm>
    </dsp:sp>
    <dsp:sp modelId="{9A7CD123-9F77-134C-B834-B8A15205BB77}">
      <dsp:nvSpPr>
        <dsp:cNvPr id="0" name=""/>
        <dsp:cNvSpPr/>
      </dsp:nvSpPr>
      <dsp:spPr>
        <a:xfrm rot="8100000">
          <a:off x="3996596" y="3092067"/>
          <a:ext cx="428132" cy="5438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latin typeface="Times New Roman" panose="02020603050405020304" pitchFamily="18" charset="0"/>
            <a:cs typeface="Times New Roman" panose="02020603050405020304" pitchFamily="18" charset="0"/>
          </a:endParaRPr>
        </a:p>
      </dsp:txBody>
      <dsp:txXfrm rot="10800000">
        <a:off x="4106226" y="3155420"/>
        <a:ext cx="299692" cy="326290"/>
      </dsp:txXfrm>
    </dsp:sp>
    <dsp:sp modelId="{F6BFA5B7-4BB3-3C42-AD82-5CB8DBDFD651}">
      <dsp:nvSpPr>
        <dsp:cNvPr id="0" name=""/>
        <dsp:cNvSpPr/>
      </dsp:nvSpPr>
      <dsp:spPr>
        <a:xfrm>
          <a:off x="2541158" y="3422172"/>
          <a:ext cx="1611307" cy="16113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BD" sz="1600" kern="1200" dirty="0">
              <a:latin typeface="Times New Roman" panose="02020603050405020304" pitchFamily="18" charset="0"/>
              <a:cs typeface="Times New Roman" panose="02020603050405020304" pitchFamily="18" charset="0"/>
            </a:rPr>
            <a:t>Increasing use of Single Expansion Ramp Nozzle</a:t>
          </a:r>
        </a:p>
      </dsp:txBody>
      <dsp:txXfrm>
        <a:off x="2777128" y="3658142"/>
        <a:ext cx="1139367" cy="1139367"/>
      </dsp:txXfrm>
    </dsp:sp>
    <dsp:sp modelId="{5E442116-D747-4648-8A18-31C687F16FFB}">
      <dsp:nvSpPr>
        <dsp:cNvPr id="0" name=""/>
        <dsp:cNvSpPr/>
      </dsp:nvSpPr>
      <dsp:spPr>
        <a:xfrm rot="13500000">
          <a:off x="2286031" y="3109203"/>
          <a:ext cx="428132" cy="5438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latin typeface="Times New Roman" panose="02020603050405020304" pitchFamily="18" charset="0"/>
            <a:cs typeface="Times New Roman" panose="02020603050405020304" pitchFamily="18" charset="0"/>
          </a:endParaRPr>
        </a:p>
      </dsp:txBody>
      <dsp:txXfrm rot="10800000">
        <a:off x="2395661" y="3263376"/>
        <a:ext cx="299692" cy="326290"/>
      </dsp:txXfrm>
    </dsp:sp>
    <dsp:sp modelId="{71693BAE-9F06-7C41-A5E1-4C78170EBAD3}">
      <dsp:nvSpPr>
        <dsp:cNvPr id="0" name=""/>
        <dsp:cNvSpPr/>
      </dsp:nvSpPr>
      <dsp:spPr>
        <a:xfrm>
          <a:off x="830593" y="1711606"/>
          <a:ext cx="1611307" cy="161130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BD" sz="1600" kern="1200" dirty="0">
              <a:latin typeface="Times New Roman" panose="02020603050405020304" pitchFamily="18" charset="0"/>
              <a:cs typeface="Times New Roman" panose="02020603050405020304" pitchFamily="18" charset="0"/>
            </a:rPr>
            <a:t>To explore more about flow separation in nozzle</a:t>
          </a:r>
        </a:p>
      </dsp:txBody>
      <dsp:txXfrm>
        <a:off x="1066563" y="1947576"/>
        <a:ext cx="1139367" cy="1139367"/>
      </dsp:txXfrm>
    </dsp:sp>
    <dsp:sp modelId="{90EFEA9A-9514-FE4D-824C-6AF52F83D133}">
      <dsp:nvSpPr>
        <dsp:cNvPr id="0" name=""/>
        <dsp:cNvSpPr/>
      </dsp:nvSpPr>
      <dsp:spPr>
        <a:xfrm rot="18900000">
          <a:off x="2268895" y="1398637"/>
          <a:ext cx="428132" cy="5438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latin typeface="Times New Roman" panose="02020603050405020304" pitchFamily="18" charset="0"/>
            <a:cs typeface="Times New Roman" panose="02020603050405020304" pitchFamily="18" charset="0"/>
          </a:endParaRPr>
        </a:p>
      </dsp:txBody>
      <dsp:txXfrm>
        <a:off x="2287705" y="1552810"/>
        <a:ext cx="299692" cy="3262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03139F-45EE-4AD7-B327-19106D30C863}">
      <dsp:nvSpPr>
        <dsp:cNvPr id="0" name=""/>
        <dsp:cNvSpPr/>
      </dsp:nvSpPr>
      <dsp:spPr>
        <a:xfrm rot="5400000">
          <a:off x="-153140" y="154774"/>
          <a:ext cx="1020939" cy="714657"/>
        </a:xfrm>
        <a:prstGeom prst="chevron">
          <a:avLst/>
        </a:prstGeom>
        <a:solidFill>
          <a:schemeClr val="accent3">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 </a:t>
          </a:r>
        </a:p>
      </dsp:txBody>
      <dsp:txXfrm rot="-5400000">
        <a:off x="2" y="358962"/>
        <a:ext cx="714657" cy="306282"/>
      </dsp:txXfrm>
    </dsp:sp>
    <dsp:sp modelId="{A9C283B3-F71B-4F42-82BB-0EAECE722993}">
      <dsp:nvSpPr>
        <dsp:cNvPr id="0" name=""/>
        <dsp:cNvSpPr/>
      </dsp:nvSpPr>
      <dsp:spPr>
        <a:xfrm rot="5400000">
          <a:off x="3823977" y="-3096876"/>
          <a:ext cx="663610" cy="688225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just" defTabSz="933450">
            <a:lnSpc>
              <a:spcPct val="90000"/>
            </a:lnSpc>
            <a:spcBef>
              <a:spcPct val="0"/>
            </a:spcBef>
            <a:spcAft>
              <a:spcPct val="15000"/>
            </a:spcAft>
            <a:buChar char="•"/>
          </a:pPr>
          <a:r>
            <a:rPr lang="en-US" sz="2100" kern="1200" dirty="0">
              <a:effectLst/>
              <a:latin typeface="Times New Roman" panose="02020603050405020304" pitchFamily="18" charset="0"/>
              <a:ea typeface="Calibri" panose="020F0502020204030204" pitchFamily="34" charset="0"/>
              <a:cs typeface="Times New Roman" panose="02020603050405020304" pitchFamily="18" charset="0"/>
            </a:rPr>
            <a:t>To develop a computational model to predict the flow pattern in a subscale SERN</a:t>
          </a:r>
          <a:endParaRPr lang="en-US" sz="2100" kern="1200" dirty="0">
            <a:latin typeface="Times New Roman" panose="02020603050405020304" pitchFamily="18" charset="0"/>
            <a:cs typeface="Times New Roman" panose="02020603050405020304" pitchFamily="18" charset="0"/>
          </a:endParaRPr>
        </a:p>
      </dsp:txBody>
      <dsp:txXfrm rot="-5400000">
        <a:off x="714657" y="44839"/>
        <a:ext cx="6849856" cy="598820"/>
      </dsp:txXfrm>
    </dsp:sp>
    <dsp:sp modelId="{FCEE5A8E-DC66-4DEC-A2A7-FDE2CFA0781E}">
      <dsp:nvSpPr>
        <dsp:cNvPr id="0" name=""/>
        <dsp:cNvSpPr/>
      </dsp:nvSpPr>
      <dsp:spPr>
        <a:xfrm rot="5400000">
          <a:off x="-153140" y="1057749"/>
          <a:ext cx="1020939" cy="714657"/>
        </a:xfrm>
        <a:prstGeom prst="chevron">
          <a:avLst/>
        </a:prstGeom>
        <a:solidFill>
          <a:schemeClr val="accent3">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 </a:t>
          </a:r>
        </a:p>
      </dsp:txBody>
      <dsp:txXfrm rot="-5400000">
        <a:off x="2" y="1261937"/>
        <a:ext cx="714657" cy="306282"/>
      </dsp:txXfrm>
    </dsp:sp>
    <dsp:sp modelId="{1FA79686-4A9C-4296-9939-B4F21C7932FB}">
      <dsp:nvSpPr>
        <dsp:cNvPr id="0" name=""/>
        <dsp:cNvSpPr/>
      </dsp:nvSpPr>
      <dsp:spPr>
        <a:xfrm rot="5400000">
          <a:off x="3823977" y="-2204712"/>
          <a:ext cx="663610" cy="688225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just" defTabSz="933450">
            <a:lnSpc>
              <a:spcPct val="90000"/>
            </a:lnSpc>
            <a:spcBef>
              <a:spcPct val="0"/>
            </a:spcBef>
            <a:spcAft>
              <a:spcPct val="15000"/>
            </a:spcAft>
            <a:buChar char="•"/>
          </a:pPr>
          <a:r>
            <a:rPr lang="en-US" sz="2100" kern="1200" dirty="0">
              <a:effectLst/>
              <a:latin typeface="Times New Roman" panose="02020603050405020304" pitchFamily="18" charset="0"/>
              <a:ea typeface="Calibri" panose="020F0502020204030204" pitchFamily="34" charset="0"/>
              <a:cs typeface="Times New Roman" panose="02020603050405020304" pitchFamily="18" charset="0"/>
            </a:rPr>
            <a:t>To investigate the flow separation pattern in SERN for different flap length</a:t>
          </a:r>
          <a:endParaRPr lang="en-US" sz="2100" kern="1200" dirty="0">
            <a:latin typeface="Times New Roman" panose="02020603050405020304" pitchFamily="18" charset="0"/>
            <a:cs typeface="Times New Roman" panose="02020603050405020304" pitchFamily="18" charset="0"/>
          </a:endParaRPr>
        </a:p>
      </dsp:txBody>
      <dsp:txXfrm rot="-5400000">
        <a:off x="714657" y="937003"/>
        <a:ext cx="6849856" cy="598820"/>
      </dsp:txXfrm>
    </dsp:sp>
    <dsp:sp modelId="{B0C64108-56D6-465D-862E-C50B1CA71A8B}">
      <dsp:nvSpPr>
        <dsp:cNvPr id="0" name=""/>
        <dsp:cNvSpPr/>
      </dsp:nvSpPr>
      <dsp:spPr>
        <a:xfrm rot="5400000">
          <a:off x="-153140" y="1960723"/>
          <a:ext cx="1020939" cy="714657"/>
        </a:xfrm>
        <a:prstGeom prst="chevron">
          <a:avLst/>
        </a:prstGeom>
        <a:solidFill>
          <a:schemeClr val="accent3">
            <a:lumMod val="5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Times New Roman" panose="02020603050405020304" pitchFamily="18" charset="0"/>
              <a:cs typeface="Times New Roman" panose="02020603050405020304" pitchFamily="18" charset="0"/>
            </a:rPr>
            <a:t> </a:t>
          </a:r>
        </a:p>
      </dsp:txBody>
      <dsp:txXfrm rot="-5400000">
        <a:off x="2" y="2164911"/>
        <a:ext cx="714657" cy="306282"/>
      </dsp:txXfrm>
    </dsp:sp>
    <dsp:sp modelId="{004EB566-BEB6-4AC3-B0E5-FD114DDB70FC}">
      <dsp:nvSpPr>
        <dsp:cNvPr id="0" name=""/>
        <dsp:cNvSpPr/>
      </dsp:nvSpPr>
      <dsp:spPr>
        <a:xfrm rot="5400000">
          <a:off x="3823977" y="-1301737"/>
          <a:ext cx="663610" cy="688225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kern="1200" dirty="0">
              <a:effectLst/>
              <a:latin typeface="Times New Roman" panose="02020603050405020304" pitchFamily="18" charset="0"/>
              <a:ea typeface="Calibri" panose="020F0502020204030204" pitchFamily="34" charset="0"/>
              <a:cs typeface="Times New Roman" panose="02020603050405020304" pitchFamily="18" charset="0"/>
            </a:rPr>
            <a:t>To investigate the flow separation pattern in SERN for different expansion ramp angle</a:t>
          </a:r>
          <a:endParaRPr lang="en-GB" sz="2100" kern="1200" dirty="0">
            <a:latin typeface="Times New Roman" panose="02020603050405020304" pitchFamily="18" charset="0"/>
            <a:cs typeface="Times New Roman" panose="02020603050405020304" pitchFamily="18" charset="0"/>
          </a:endParaRPr>
        </a:p>
      </dsp:txBody>
      <dsp:txXfrm rot="-5400000">
        <a:off x="714657" y="1839978"/>
        <a:ext cx="6849856" cy="598820"/>
      </dsp:txXfrm>
    </dsp:sp>
    <dsp:sp modelId="{B2BF8ACF-AF63-EA41-9BC5-1E9A3BBDF032}">
      <dsp:nvSpPr>
        <dsp:cNvPr id="0" name=""/>
        <dsp:cNvSpPr/>
      </dsp:nvSpPr>
      <dsp:spPr>
        <a:xfrm rot="5400000">
          <a:off x="-153140" y="2863698"/>
          <a:ext cx="1020939" cy="71465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endParaRPr lang="en-GB" sz="2100" kern="1200" dirty="0">
            <a:latin typeface="Times New Roman" panose="02020603050405020304" pitchFamily="18" charset="0"/>
            <a:cs typeface="Times New Roman" panose="02020603050405020304" pitchFamily="18" charset="0"/>
          </a:endParaRPr>
        </a:p>
      </dsp:txBody>
      <dsp:txXfrm rot="-5400000">
        <a:off x="2" y="3067886"/>
        <a:ext cx="714657" cy="306282"/>
      </dsp:txXfrm>
    </dsp:sp>
    <dsp:sp modelId="{45AA9871-568E-EC41-89BE-78CA73B16D1C}">
      <dsp:nvSpPr>
        <dsp:cNvPr id="0" name=""/>
        <dsp:cNvSpPr/>
      </dsp:nvSpPr>
      <dsp:spPr>
        <a:xfrm rot="5400000">
          <a:off x="3823977" y="-398763"/>
          <a:ext cx="663610" cy="688225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Font typeface="Arial" panose="020B0604020202020204" pitchFamily="34" charset="0"/>
            <a:buChar char="•"/>
          </a:pPr>
          <a:r>
            <a:rPr lang="en-US" sz="2100" kern="1200" dirty="0">
              <a:effectLst/>
              <a:latin typeface="Times New Roman" panose="02020603050405020304" pitchFamily="18" charset="0"/>
              <a:ea typeface="Calibri" panose="020F0502020204030204" pitchFamily="34" charset="0"/>
              <a:cs typeface="Times New Roman" panose="02020603050405020304" pitchFamily="18" charset="0"/>
            </a:rPr>
            <a:t>To calculate the thrust for different conditions</a:t>
          </a:r>
          <a:endParaRPr lang="en-GB" sz="2100" kern="1200" dirty="0">
            <a:latin typeface="Times New Roman" panose="02020603050405020304" pitchFamily="18" charset="0"/>
            <a:cs typeface="Times New Roman" panose="02020603050405020304" pitchFamily="18" charset="0"/>
          </a:endParaRPr>
        </a:p>
      </dsp:txBody>
      <dsp:txXfrm rot="-5400000">
        <a:off x="714657" y="2742952"/>
        <a:ext cx="6849856" cy="598820"/>
      </dsp:txXfrm>
    </dsp:sp>
    <dsp:sp modelId="{D30B5D2B-B433-5F45-999A-8EACBBD867AA}">
      <dsp:nvSpPr>
        <dsp:cNvPr id="0" name=""/>
        <dsp:cNvSpPr/>
      </dsp:nvSpPr>
      <dsp:spPr>
        <a:xfrm rot="5400000">
          <a:off x="-153140" y="3766672"/>
          <a:ext cx="1020939" cy="71465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endParaRPr lang="en-GB" sz="2100" kern="1200" dirty="0">
            <a:latin typeface="Times New Roman" panose="02020603050405020304" pitchFamily="18" charset="0"/>
            <a:cs typeface="Times New Roman" panose="02020603050405020304" pitchFamily="18" charset="0"/>
          </a:endParaRPr>
        </a:p>
      </dsp:txBody>
      <dsp:txXfrm rot="-5400000">
        <a:off x="2" y="3970860"/>
        <a:ext cx="714657" cy="306282"/>
      </dsp:txXfrm>
    </dsp:sp>
    <dsp:sp modelId="{004C43FF-F62D-C949-9F78-E45381D73EDF}">
      <dsp:nvSpPr>
        <dsp:cNvPr id="0" name=""/>
        <dsp:cNvSpPr/>
      </dsp:nvSpPr>
      <dsp:spPr>
        <a:xfrm rot="5400000">
          <a:off x="3823977" y="504211"/>
          <a:ext cx="663610" cy="688225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352" tIns="13335" rIns="13335" bIns="13335" numCol="1" spcCol="1270" anchor="ctr" anchorCtr="0">
          <a:noAutofit/>
        </a:bodyPr>
        <a:lstStyle/>
        <a:p>
          <a:pPr marL="228600" lvl="1" indent="-228600" algn="l" defTabSz="933450">
            <a:lnSpc>
              <a:spcPct val="90000"/>
            </a:lnSpc>
            <a:spcBef>
              <a:spcPct val="0"/>
            </a:spcBef>
            <a:spcAft>
              <a:spcPct val="15000"/>
            </a:spcAft>
            <a:buChar char="•"/>
          </a:pPr>
          <a:r>
            <a:rPr lang="en-US" sz="2100" kern="1200">
              <a:effectLst/>
              <a:latin typeface="Times New Roman" panose="02020603050405020304" pitchFamily="18" charset="0"/>
              <a:ea typeface="Calibri" panose="020F0502020204030204" pitchFamily="34" charset="0"/>
              <a:cs typeface="Times New Roman" panose="02020603050405020304" pitchFamily="18" charset="0"/>
            </a:rPr>
            <a:t>To investigate the flow separation pattern in SERN for different NPR ranges</a:t>
          </a:r>
          <a:endParaRPr lang="en-GB" sz="2100" kern="1200">
            <a:latin typeface="Times New Roman" panose="02020603050405020304" pitchFamily="18" charset="0"/>
            <a:cs typeface="Times New Roman" panose="02020603050405020304" pitchFamily="18" charset="0"/>
          </a:endParaRPr>
        </a:p>
      </dsp:txBody>
      <dsp:txXfrm rot="-5400000">
        <a:off x="714657" y="3645927"/>
        <a:ext cx="6849856" cy="5988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B0A24C-D162-1A41-8FCE-51B4A87BB05D}">
      <dsp:nvSpPr>
        <dsp:cNvPr id="0" name=""/>
        <dsp:cNvSpPr/>
      </dsp:nvSpPr>
      <dsp:spPr>
        <a:xfrm>
          <a:off x="6930" y="1323347"/>
          <a:ext cx="2071363" cy="12428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BD" sz="1800" kern="1200" dirty="0">
              <a:latin typeface="Times New Roman" panose="02020603050405020304" pitchFamily="18" charset="0"/>
              <a:cs typeface="Times New Roman" panose="02020603050405020304" pitchFamily="18" charset="0"/>
            </a:rPr>
            <a:t>The pressure distribution is similar with the experimental work.</a:t>
          </a:r>
        </a:p>
      </dsp:txBody>
      <dsp:txXfrm>
        <a:off x="43331" y="1359748"/>
        <a:ext cx="1998561" cy="1170016"/>
      </dsp:txXfrm>
    </dsp:sp>
    <dsp:sp modelId="{C0E61903-1B27-B743-AAF0-E7FE36C990E6}">
      <dsp:nvSpPr>
        <dsp:cNvPr id="0" name=""/>
        <dsp:cNvSpPr/>
      </dsp:nvSpPr>
      <dsp:spPr>
        <a:xfrm>
          <a:off x="2285430" y="1687907"/>
          <a:ext cx="439129" cy="513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Times New Roman" panose="02020603050405020304" pitchFamily="18" charset="0"/>
            <a:cs typeface="Times New Roman" panose="02020603050405020304" pitchFamily="18" charset="0"/>
          </a:endParaRPr>
        </a:p>
      </dsp:txBody>
      <dsp:txXfrm>
        <a:off x="2285430" y="1790647"/>
        <a:ext cx="307390" cy="308218"/>
      </dsp:txXfrm>
    </dsp:sp>
    <dsp:sp modelId="{CC0810D6-9048-7A48-A65D-7F98D9AD2108}">
      <dsp:nvSpPr>
        <dsp:cNvPr id="0" name=""/>
        <dsp:cNvSpPr/>
      </dsp:nvSpPr>
      <dsp:spPr>
        <a:xfrm>
          <a:off x="2906839" y="1323347"/>
          <a:ext cx="2071363" cy="12428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BD" sz="1800" kern="1200">
              <a:latin typeface="Times New Roman" panose="02020603050405020304" pitchFamily="18" charset="0"/>
              <a:cs typeface="Times New Roman" panose="02020603050405020304" pitchFamily="18" charset="0"/>
            </a:rPr>
            <a:t>The mach contour and density gradient is also similar </a:t>
          </a:r>
        </a:p>
      </dsp:txBody>
      <dsp:txXfrm>
        <a:off x="2943240" y="1359748"/>
        <a:ext cx="1998561" cy="1170016"/>
      </dsp:txXfrm>
    </dsp:sp>
    <dsp:sp modelId="{1D9F4668-7838-8742-A25D-91B49A80A02D}">
      <dsp:nvSpPr>
        <dsp:cNvPr id="0" name=""/>
        <dsp:cNvSpPr/>
      </dsp:nvSpPr>
      <dsp:spPr>
        <a:xfrm>
          <a:off x="5185339" y="1687907"/>
          <a:ext cx="439129" cy="5136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latin typeface="Times New Roman" panose="02020603050405020304" pitchFamily="18" charset="0"/>
            <a:cs typeface="Times New Roman" panose="02020603050405020304" pitchFamily="18" charset="0"/>
          </a:endParaRPr>
        </a:p>
      </dsp:txBody>
      <dsp:txXfrm>
        <a:off x="5185339" y="1790647"/>
        <a:ext cx="307390" cy="308218"/>
      </dsp:txXfrm>
    </dsp:sp>
    <dsp:sp modelId="{449E50C1-0504-B146-9B7F-1AD2A7E9F0D5}">
      <dsp:nvSpPr>
        <dsp:cNvPr id="0" name=""/>
        <dsp:cNvSpPr/>
      </dsp:nvSpPr>
      <dsp:spPr>
        <a:xfrm>
          <a:off x="5806748" y="1323347"/>
          <a:ext cx="2071363" cy="124281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BD" sz="1800" kern="1200">
              <a:latin typeface="Times New Roman" panose="02020603050405020304" pitchFamily="18" charset="0"/>
              <a:cs typeface="Times New Roman" panose="02020603050405020304" pitchFamily="18" charset="0"/>
            </a:rPr>
            <a:t>So further study continues according to the objectives.</a:t>
          </a:r>
        </a:p>
      </dsp:txBody>
      <dsp:txXfrm>
        <a:off x="5843149" y="1359748"/>
        <a:ext cx="1998561" cy="11700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9CCFC8-CE47-7C49-82C1-60A4B392F973}">
      <dsp:nvSpPr>
        <dsp:cNvPr id="0" name=""/>
        <dsp:cNvSpPr/>
      </dsp:nvSpPr>
      <dsp:spPr>
        <a:xfrm>
          <a:off x="0" y="0"/>
          <a:ext cx="4893647" cy="489364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874E7E-A312-D141-B8EE-34C3DA69441E}">
      <dsp:nvSpPr>
        <dsp:cNvPr id="0" name=""/>
        <dsp:cNvSpPr/>
      </dsp:nvSpPr>
      <dsp:spPr>
        <a:xfrm>
          <a:off x="2446823" y="0"/>
          <a:ext cx="6590172" cy="489364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latin typeface="Times New Roman" panose="02020603050405020304" pitchFamily="18" charset="0"/>
              <a:cs typeface="Times New Roman" panose="02020603050405020304" pitchFamily="18" charset="0"/>
            </a:rPr>
            <a:t>FSS and RSS can both occur in SERNs, although RSS is the predominant and widespread separation pattern that can be seen in almost all SERNs. The separation bubble produced in the RSS often appears on the expansion ramp.</a:t>
          </a:r>
          <a:endParaRPr lang="en-BD" sz="1700" kern="1200">
            <a:latin typeface="Times New Roman" panose="02020603050405020304" pitchFamily="18" charset="0"/>
            <a:cs typeface="Times New Roman" panose="02020603050405020304" pitchFamily="18" charset="0"/>
          </a:endParaRPr>
        </a:p>
      </dsp:txBody>
      <dsp:txXfrm>
        <a:off x="2446823" y="0"/>
        <a:ext cx="6590172" cy="1039899"/>
      </dsp:txXfrm>
    </dsp:sp>
    <dsp:sp modelId="{44B70E6E-7811-034F-B802-DD43B59404BC}">
      <dsp:nvSpPr>
        <dsp:cNvPr id="0" name=""/>
        <dsp:cNvSpPr/>
      </dsp:nvSpPr>
      <dsp:spPr>
        <a:xfrm>
          <a:off x="642291" y="1039899"/>
          <a:ext cx="3609064" cy="360906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3774B9-78DC-FE41-A1EA-5DF73C89B43C}">
      <dsp:nvSpPr>
        <dsp:cNvPr id="0" name=""/>
        <dsp:cNvSpPr/>
      </dsp:nvSpPr>
      <dsp:spPr>
        <a:xfrm>
          <a:off x="2446823" y="1039899"/>
          <a:ext cx="6590172" cy="360906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As the NPR increases, the point of flow separation moves downstream while the point of reattachment moves by a smaller distance upstream resulting in a shortened separation bubble</a:t>
          </a:r>
          <a:endParaRPr lang="en-BD" sz="1700" kern="1200"/>
        </a:p>
      </dsp:txBody>
      <dsp:txXfrm>
        <a:off x="2446823" y="1039899"/>
        <a:ext cx="6590172" cy="1039899"/>
      </dsp:txXfrm>
    </dsp:sp>
    <dsp:sp modelId="{552B5966-DE58-E441-9FA1-ECC3892DA665}">
      <dsp:nvSpPr>
        <dsp:cNvPr id="0" name=""/>
        <dsp:cNvSpPr/>
      </dsp:nvSpPr>
      <dsp:spPr>
        <a:xfrm>
          <a:off x="1284582" y="2079799"/>
          <a:ext cx="2324482" cy="2324482"/>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C98895-DA16-E04D-A31C-A1F4788A6C5B}">
      <dsp:nvSpPr>
        <dsp:cNvPr id="0" name=""/>
        <dsp:cNvSpPr/>
      </dsp:nvSpPr>
      <dsp:spPr>
        <a:xfrm>
          <a:off x="2446823" y="2079799"/>
          <a:ext cx="6590172" cy="2324482"/>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separation flow in SERN shows oblique shock waves as its primary form of shock waves. As soon as the separation pattern transfers, the jet angle changes. </a:t>
          </a:r>
          <a:endParaRPr lang="en-BD" sz="1700" kern="1200"/>
        </a:p>
      </dsp:txBody>
      <dsp:txXfrm>
        <a:off x="2446823" y="2079799"/>
        <a:ext cx="6590172" cy="1039899"/>
      </dsp:txXfrm>
    </dsp:sp>
    <dsp:sp modelId="{270D91E6-47DE-214A-A59B-A5F262998154}">
      <dsp:nvSpPr>
        <dsp:cNvPr id="0" name=""/>
        <dsp:cNvSpPr/>
      </dsp:nvSpPr>
      <dsp:spPr>
        <a:xfrm>
          <a:off x="1926873" y="3119699"/>
          <a:ext cx="1039899" cy="103989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8415A1-6D8C-4E42-9738-385C3D5191C5}">
      <dsp:nvSpPr>
        <dsp:cNvPr id="0" name=""/>
        <dsp:cNvSpPr/>
      </dsp:nvSpPr>
      <dsp:spPr>
        <a:xfrm>
          <a:off x="2446823" y="3119699"/>
          <a:ext cx="6590172" cy="10398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Nozzle performance parameter (Thrust) follows an increasing trend upto certain value of NPR and shows decreasing after that NPR</a:t>
          </a:r>
          <a:endParaRPr lang="en-BD" sz="1700" kern="1200"/>
        </a:p>
      </dsp:txBody>
      <dsp:txXfrm>
        <a:off x="2446823" y="3119699"/>
        <a:ext cx="6590172" cy="103989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D013A6-84EF-224E-AAAF-B945133877FB}">
      <dsp:nvSpPr>
        <dsp:cNvPr id="0" name=""/>
        <dsp:cNvSpPr/>
      </dsp:nvSpPr>
      <dsp:spPr>
        <a:xfrm>
          <a:off x="45" y="680575"/>
          <a:ext cx="4360407" cy="171035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a:latin typeface="Times New Roman" panose="02020603050405020304" pitchFamily="18" charset="0"/>
              <a:cs typeface="Times New Roman" panose="02020603050405020304" pitchFamily="18" charset="0"/>
            </a:rPr>
            <a:t>A single expansion ramp nozzle (SERN) can be utilized to investigate the impact of high altitude on flow separation and flow characteristics.</a:t>
          </a:r>
          <a:endParaRPr lang="en-BD" sz="2300" kern="1200">
            <a:latin typeface="Times New Roman" panose="02020603050405020304" pitchFamily="18" charset="0"/>
            <a:cs typeface="Times New Roman" panose="02020603050405020304" pitchFamily="18" charset="0"/>
          </a:endParaRPr>
        </a:p>
      </dsp:txBody>
      <dsp:txXfrm>
        <a:off x="45" y="680575"/>
        <a:ext cx="4360407" cy="1710358"/>
      </dsp:txXfrm>
    </dsp:sp>
    <dsp:sp modelId="{C836273A-3409-DC4E-9B5F-D83E782E6B04}">
      <dsp:nvSpPr>
        <dsp:cNvPr id="0" name=""/>
        <dsp:cNvSpPr/>
      </dsp:nvSpPr>
      <dsp:spPr>
        <a:xfrm>
          <a:off x="45" y="2390934"/>
          <a:ext cx="4360407" cy="101016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461DFA0-D622-294F-9BB5-7E744F9B4B03}">
      <dsp:nvSpPr>
        <dsp:cNvPr id="0" name=""/>
        <dsp:cNvSpPr/>
      </dsp:nvSpPr>
      <dsp:spPr>
        <a:xfrm>
          <a:off x="4970910" y="680575"/>
          <a:ext cx="4360407" cy="171035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en-US" sz="2300" kern="1200" dirty="0">
              <a:latin typeface="Times New Roman" panose="02020603050405020304" pitchFamily="18" charset="0"/>
              <a:cs typeface="Times New Roman" panose="02020603050405020304" pitchFamily="18" charset="0"/>
            </a:rPr>
            <a:t>An analysis in three dimensions can be performed. The simulation will be enhanced by incorporating a number of real-life phenomena</a:t>
          </a:r>
          <a:endParaRPr lang="en-BD" sz="2300" kern="1200" dirty="0">
            <a:latin typeface="Times New Roman" panose="02020603050405020304" pitchFamily="18" charset="0"/>
            <a:cs typeface="Times New Roman" panose="02020603050405020304" pitchFamily="18" charset="0"/>
          </a:endParaRPr>
        </a:p>
      </dsp:txBody>
      <dsp:txXfrm>
        <a:off x="4970910" y="680575"/>
        <a:ext cx="4360407" cy="1710358"/>
      </dsp:txXfrm>
    </dsp:sp>
    <dsp:sp modelId="{D7B52B67-ADD4-D947-AE6B-251120CEB47F}">
      <dsp:nvSpPr>
        <dsp:cNvPr id="0" name=""/>
        <dsp:cNvSpPr/>
      </dsp:nvSpPr>
      <dsp:spPr>
        <a:xfrm>
          <a:off x="4970910" y="2390934"/>
          <a:ext cx="4360407" cy="1010160"/>
        </a:xfrm>
        <a:prstGeom prst="rect">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B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6AE8E5-DF26-4C46-8389-B97B72FBD157}" type="datetimeFigureOut">
              <a:rPr lang="en-BD" smtClean="0"/>
              <a:t>05/13/2023</a:t>
            </a:fld>
            <a:endParaRPr lang="en-B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B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B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B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F64C71-F7C3-A04A-861E-9F3203583328}" type="slidenum">
              <a:rPr lang="en-BD" smtClean="0"/>
              <a:t>‹#›</a:t>
            </a:fld>
            <a:endParaRPr lang="en-BD"/>
          </a:p>
        </p:txBody>
      </p:sp>
    </p:spTree>
    <p:extLst>
      <p:ext uri="{BB962C8B-B14F-4D97-AF65-F5344CB8AC3E}">
        <p14:creationId xmlns:p14="http://schemas.microsoft.com/office/powerpoint/2010/main" val="229325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D" dirty="0"/>
          </a:p>
        </p:txBody>
      </p:sp>
      <p:sp>
        <p:nvSpPr>
          <p:cNvPr id="4" name="Slide Number Placeholder 3"/>
          <p:cNvSpPr>
            <a:spLocks noGrp="1"/>
          </p:cNvSpPr>
          <p:nvPr>
            <p:ph type="sldNum" sz="quarter" idx="5"/>
          </p:nvPr>
        </p:nvSpPr>
        <p:spPr/>
        <p:txBody>
          <a:bodyPr/>
          <a:lstStyle/>
          <a:p>
            <a:fld id="{E2F64C71-F7C3-A04A-861E-9F3203583328}" type="slidenum">
              <a:rPr lang="en-BD" smtClean="0"/>
              <a:t>16</a:t>
            </a:fld>
            <a:endParaRPr lang="en-BD"/>
          </a:p>
        </p:txBody>
      </p:sp>
    </p:spTree>
    <p:extLst>
      <p:ext uri="{BB962C8B-B14F-4D97-AF65-F5344CB8AC3E}">
        <p14:creationId xmlns:p14="http://schemas.microsoft.com/office/powerpoint/2010/main" val="16652363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F64C71-F7C3-A04A-861E-9F3203583328}" type="slidenum">
              <a:rPr lang="en-BD" smtClean="0"/>
              <a:t>18</a:t>
            </a:fld>
            <a:endParaRPr lang="en-BD"/>
          </a:p>
        </p:txBody>
      </p:sp>
    </p:spTree>
    <p:extLst>
      <p:ext uri="{BB962C8B-B14F-4D97-AF65-F5344CB8AC3E}">
        <p14:creationId xmlns:p14="http://schemas.microsoft.com/office/powerpoint/2010/main" val="3470084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F64C71-F7C3-A04A-861E-9F3203583328}" type="slidenum">
              <a:rPr lang="en-BD" smtClean="0"/>
              <a:t>19</a:t>
            </a:fld>
            <a:endParaRPr lang="en-BD"/>
          </a:p>
        </p:txBody>
      </p:sp>
    </p:spTree>
    <p:extLst>
      <p:ext uri="{BB962C8B-B14F-4D97-AF65-F5344CB8AC3E}">
        <p14:creationId xmlns:p14="http://schemas.microsoft.com/office/powerpoint/2010/main" val="3505247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F64C71-F7C3-A04A-861E-9F3203583328}" type="slidenum">
              <a:rPr lang="en-BD" smtClean="0"/>
              <a:t>20</a:t>
            </a:fld>
            <a:endParaRPr lang="en-BD"/>
          </a:p>
        </p:txBody>
      </p:sp>
    </p:spTree>
    <p:extLst>
      <p:ext uri="{BB962C8B-B14F-4D97-AF65-F5344CB8AC3E}">
        <p14:creationId xmlns:p14="http://schemas.microsoft.com/office/powerpoint/2010/main" val="15194285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F64C71-F7C3-A04A-861E-9F3203583328}" type="slidenum">
              <a:rPr lang="en-BD" smtClean="0"/>
              <a:t>21</a:t>
            </a:fld>
            <a:endParaRPr lang="en-BD"/>
          </a:p>
        </p:txBody>
      </p:sp>
    </p:spTree>
    <p:extLst>
      <p:ext uri="{BB962C8B-B14F-4D97-AF65-F5344CB8AC3E}">
        <p14:creationId xmlns:p14="http://schemas.microsoft.com/office/powerpoint/2010/main" val="634560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F64C71-F7C3-A04A-861E-9F3203583328}" type="slidenum">
              <a:rPr lang="en-BD" smtClean="0"/>
              <a:t>22</a:t>
            </a:fld>
            <a:endParaRPr lang="en-BD"/>
          </a:p>
        </p:txBody>
      </p:sp>
    </p:spTree>
    <p:extLst>
      <p:ext uri="{BB962C8B-B14F-4D97-AF65-F5344CB8AC3E}">
        <p14:creationId xmlns:p14="http://schemas.microsoft.com/office/powerpoint/2010/main" val="956352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F64C71-F7C3-A04A-861E-9F3203583328}" type="slidenum">
              <a:rPr lang="en-BD" smtClean="0"/>
              <a:t>23</a:t>
            </a:fld>
            <a:endParaRPr lang="en-BD"/>
          </a:p>
        </p:txBody>
      </p:sp>
    </p:spTree>
    <p:extLst>
      <p:ext uri="{BB962C8B-B14F-4D97-AF65-F5344CB8AC3E}">
        <p14:creationId xmlns:p14="http://schemas.microsoft.com/office/powerpoint/2010/main" val="2321389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F64C71-F7C3-A04A-861E-9F3203583328}" type="slidenum">
              <a:rPr lang="en-BD" smtClean="0"/>
              <a:t>26</a:t>
            </a:fld>
            <a:endParaRPr lang="en-BD"/>
          </a:p>
        </p:txBody>
      </p:sp>
    </p:spTree>
    <p:extLst>
      <p:ext uri="{BB962C8B-B14F-4D97-AF65-F5344CB8AC3E}">
        <p14:creationId xmlns:p14="http://schemas.microsoft.com/office/powerpoint/2010/main" val="4203694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dirty="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98B4550C-6070-A847-928E-53A686923564}" type="datetime1">
              <a:rPr lang="en-US" smtClean="0"/>
              <a:t>5/13/2023</a:t>
            </a:fld>
            <a:endParaRPr lang="en-BD"/>
          </a:p>
        </p:txBody>
      </p:sp>
      <p:sp>
        <p:nvSpPr>
          <p:cNvPr id="5" name="Footer Placeholder 4"/>
          <p:cNvSpPr>
            <a:spLocks noGrp="1"/>
          </p:cNvSpPr>
          <p:nvPr>
            <p:ph type="ftr" sz="quarter" idx="11"/>
          </p:nvPr>
        </p:nvSpPr>
        <p:spPr/>
        <p:txBody>
          <a:bodyPr/>
          <a:lstStyle/>
          <a:p>
            <a:r>
              <a:rPr lang="en-GB"/>
              <a:t>Department of Mechanical Engineering</a:t>
            </a:r>
            <a:endParaRPr lang="en-BD"/>
          </a:p>
        </p:txBody>
      </p:sp>
      <p:sp>
        <p:nvSpPr>
          <p:cNvPr id="6" name="Slide Number Placeholder 5"/>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287288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F847E37D-9927-5C44-827B-C6D7164180DD}" type="datetime1">
              <a:rPr lang="en-US" smtClean="0"/>
              <a:t>5/13/2023</a:t>
            </a:fld>
            <a:endParaRPr lang="en-BD"/>
          </a:p>
        </p:txBody>
      </p:sp>
      <p:sp>
        <p:nvSpPr>
          <p:cNvPr id="5" name="Footer Placeholder 4"/>
          <p:cNvSpPr>
            <a:spLocks noGrp="1"/>
          </p:cNvSpPr>
          <p:nvPr>
            <p:ph type="ftr" sz="quarter" idx="11"/>
          </p:nvPr>
        </p:nvSpPr>
        <p:spPr/>
        <p:txBody>
          <a:bodyPr/>
          <a:lstStyle/>
          <a:p>
            <a:r>
              <a:rPr lang="en-GB"/>
              <a:t>Department of Mechanical Engineering</a:t>
            </a:r>
            <a:endParaRPr lang="en-BD"/>
          </a:p>
        </p:txBody>
      </p:sp>
      <p:sp>
        <p:nvSpPr>
          <p:cNvPr id="6" name="Slide Number Placeholder 5"/>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1392261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A075441-46DA-BD44-BB08-5477CC32C9EF}" type="datetime1">
              <a:rPr lang="en-US" smtClean="0"/>
              <a:t>5/13/2023</a:t>
            </a:fld>
            <a:endParaRPr lang="en-BD"/>
          </a:p>
        </p:txBody>
      </p:sp>
      <p:sp>
        <p:nvSpPr>
          <p:cNvPr id="5" name="Footer Placeholder 4"/>
          <p:cNvSpPr>
            <a:spLocks noGrp="1"/>
          </p:cNvSpPr>
          <p:nvPr>
            <p:ph type="ftr" sz="quarter" idx="11"/>
          </p:nvPr>
        </p:nvSpPr>
        <p:spPr/>
        <p:txBody>
          <a:bodyPr/>
          <a:lstStyle/>
          <a:p>
            <a:r>
              <a:rPr lang="en-GB"/>
              <a:t>Department of Mechanical Engineering</a:t>
            </a:r>
            <a:endParaRPr lang="en-BD"/>
          </a:p>
        </p:txBody>
      </p:sp>
      <p:sp>
        <p:nvSpPr>
          <p:cNvPr id="6" name="Slide Number Placeholder 5"/>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2418992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37EF29D-9B13-324E-8879-5ADB949F0D01}" type="datetime1">
              <a:rPr lang="en-US" smtClean="0"/>
              <a:t>5/13/2023</a:t>
            </a:fld>
            <a:endParaRPr lang="en-BD"/>
          </a:p>
        </p:txBody>
      </p:sp>
      <p:sp>
        <p:nvSpPr>
          <p:cNvPr id="5" name="Footer Placeholder 4"/>
          <p:cNvSpPr>
            <a:spLocks noGrp="1"/>
          </p:cNvSpPr>
          <p:nvPr>
            <p:ph type="ftr" sz="quarter" idx="11"/>
          </p:nvPr>
        </p:nvSpPr>
        <p:spPr/>
        <p:txBody>
          <a:bodyPr/>
          <a:lstStyle/>
          <a:p>
            <a:r>
              <a:rPr lang="en-GB"/>
              <a:t>Department of Mechanical Engineering</a:t>
            </a:r>
            <a:endParaRPr lang="en-BD"/>
          </a:p>
        </p:txBody>
      </p:sp>
      <p:sp>
        <p:nvSpPr>
          <p:cNvPr id="6" name="Slide Number Placeholder 5"/>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3949406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932939B-3047-3946-AE17-AFBB94165FEF}" type="datetime1">
              <a:rPr lang="en-US" smtClean="0"/>
              <a:t>5/13/2023</a:t>
            </a:fld>
            <a:endParaRPr lang="en-BD"/>
          </a:p>
        </p:txBody>
      </p:sp>
      <p:sp>
        <p:nvSpPr>
          <p:cNvPr id="5" name="Footer Placeholder 4"/>
          <p:cNvSpPr>
            <a:spLocks noGrp="1"/>
          </p:cNvSpPr>
          <p:nvPr>
            <p:ph type="ftr" sz="quarter" idx="11"/>
          </p:nvPr>
        </p:nvSpPr>
        <p:spPr/>
        <p:txBody>
          <a:bodyPr/>
          <a:lstStyle/>
          <a:p>
            <a:r>
              <a:rPr lang="en-GB"/>
              <a:t>Department of Mechanical Engineering</a:t>
            </a:r>
            <a:endParaRPr lang="en-BD"/>
          </a:p>
        </p:txBody>
      </p:sp>
      <p:sp>
        <p:nvSpPr>
          <p:cNvPr id="6" name="Slide Number Placeholder 5"/>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624145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64AF583C-413B-0247-B49C-80A0F241D333}" type="datetime1">
              <a:rPr lang="en-US" smtClean="0"/>
              <a:t>5/13/2023</a:t>
            </a:fld>
            <a:endParaRPr lang="en-BD"/>
          </a:p>
        </p:txBody>
      </p:sp>
      <p:sp>
        <p:nvSpPr>
          <p:cNvPr id="6" name="Footer Placeholder 5"/>
          <p:cNvSpPr>
            <a:spLocks noGrp="1"/>
          </p:cNvSpPr>
          <p:nvPr>
            <p:ph type="ftr" sz="quarter" idx="11"/>
          </p:nvPr>
        </p:nvSpPr>
        <p:spPr/>
        <p:txBody>
          <a:bodyPr/>
          <a:lstStyle/>
          <a:p>
            <a:r>
              <a:rPr lang="en-GB"/>
              <a:t>Department of Mechanical Engineering</a:t>
            </a:r>
            <a:endParaRPr lang="en-BD"/>
          </a:p>
        </p:txBody>
      </p:sp>
      <p:sp>
        <p:nvSpPr>
          <p:cNvPr id="7" name="Slide Number Placeholder 6"/>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30197849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4BB041C-D6EB-1A4D-839C-D720AABE9668}" type="datetime1">
              <a:rPr lang="en-US" smtClean="0"/>
              <a:t>5/13/2023</a:t>
            </a:fld>
            <a:endParaRPr lang="en-BD"/>
          </a:p>
        </p:txBody>
      </p:sp>
      <p:sp>
        <p:nvSpPr>
          <p:cNvPr id="8" name="Footer Placeholder 7"/>
          <p:cNvSpPr>
            <a:spLocks noGrp="1"/>
          </p:cNvSpPr>
          <p:nvPr>
            <p:ph type="ftr" sz="quarter" idx="11"/>
          </p:nvPr>
        </p:nvSpPr>
        <p:spPr/>
        <p:txBody>
          <a:bodyPr/>
          <a:lstStyle/>
          <a:p>
            <a:r>
              <a:rPr lang="en-GB"/>
              <a:t>Department of Mechanical Engineering</a:t>
            </a:r>
            <a:endParaRPr lang="en-BD"/>
          </a:p>
        </p:txBody>
      </p:sp>
      <p:sp>
        <p:nvSpPr>
          <p:cNvPr id="9" name="Slide Number Placeholder 8"/>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2928898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05E13ECF-EDA1-964E-A61E-9C12CF9D5AEB}" type="datetime1">
              <a:rPr lang="en-US" smtClean="0"/>
              <a:t>5/13/2023</a:t>
            </a:fld>
            <a:endParaRPr lang="en-BD"/>
          </a:p>
        </p:txBody>
      </p:sp>
      <p:sp>
        <p:nvSpPr>
          <p:cNvPr id="4" name="Footer Placeholder 3"/>
          <p:cNvSpPr>
            <a:spLocks noGrp="1"/>
          </p:cNvSpPr>
          <p:nvPr>
            <p:ph type="ftr" sz="quarter" idx="11"/>
          </p:nvPr>
        </p:nvSpPr>
        <p:spPr/>
        <p:txBody>
          <a:bodyPr/>
          <a:lstStyle/>
          <a:p>
            <a:r>
              <a:rPr lang="en-GB"/>
              <a:t>Department of Mechanical Engineering</a:t>
            </a:r>
            <a:endParaRPr lang="en-BD"/>
          </a:p>
        </p:txBody>
      </p:sp>
      <p:sp>
        <p:nvSpPr>
          <p:cNvPr id="5" name="Slide Number Placeholder 4"/>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50136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ACD21B-0CC7-FF4D-B065-51368094615F}" type="datetime1">
              <a:rPr lang="en-US" smtClean="0"/>
              <a:t>5/13/2023</a:t>
            </a:fld>
            <a:endParaRPr lang="en-BD"/>
          </a:p>
        </p:txBody>
      </p:sp>
      <p:sp>
        <p:nvSpPr>
          <p:cNvPr id="3" name="Footer Placeholder 2"/>
          <p:cNvSpPr>
            <a:spLocks noGrp="1"/>
          </p:cNvSpPr>
          <p:nvPr>
            <p:ph type="ftr" sz="quarter" idx="11"/>
          </p:nvPr>
        </p:nvSpPr>
        <p:spPr/>
        <p:txBody>
          <a:bodyPr/>
          <a:lstStyle/>
          <a:p>
            <a:r>
              <a:rPr lang="en-GB"/>
              <a:t>Department of Mechanical Engineering</a:t>
            </a:r>
            <a:endParaRPr lang="en-BD"/>
          </a:p>
        </p:txBody>
      </p:sp>
      <p:sp>
        <p:nvSpPr>
          <p:cNvPr id="4" name="Slide Number Placeholder 3"/>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4120868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85AE030-E60F-4B44-8E91-4A4E82324081}" type="datetime1">
              <a:rPr lang="en-US" smtClean="0"/>
              <a:t>5/13/2023</a:t>
            </a:fld>
            <a:endParaRPr lang="en-BD"/>
          </a:p>
        </p:txBody>
      </p:sp>
      <p:sp>
        <p:nvSpPr>
          <p:cNvPr id="6" name="Footer Placeholder 5"/>
          <p:cNvSpPr>
            <a:spLocks noGrp="1"/>
          </p:cNvSpPr>
          <p:nvPr>
            <p:ph type="ftr" sz="quarter" idx="11"/>
          </p:nvPr>
        </p:nvSpPr>
        <p:spPr/>
        <p:txBody>
          <a:bodyPr/>
          <a:lstStyle/>
          <a:p>
            <a:r>
              <a:rPr lang="en-GB"/>
              <a:t>Department of Mechanical Engineering</a:t>
            </a:r>
            <a:endParaRPr lang="en-BD"/>
          </a:p>
        </p:txBody>
      </p:sp>
      <p:sp>
        <p:nvSpPr>
          <p:cNvPr id="7" name="Slide Number Placeholder 6"/>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35506421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BC2F686-813F-A944-9CE8-DE7B32C5AE91}" type="datetime1">
              <a:rPr lang="en-US" smtClean="0"/>
              <a:t>5/13/2023</a:t>
            </a:fld>
            <a:endParaRPr lang="en-BD"/>
          </a:p>
        </p:txBody>
      </p:sp>
      <p:sp>
        <p:nvSpPr>
          <p:cNvPr id="6" name="Footer Placeholder 5"/>
          <p:cNvSpPr>
            <a:spLocks noGrp="1"/>
          </p:cNvSpPr>
          <p:nvPr>
            <p:ph type="ftr" sz="quarter" idx="11"/>
          </p:nvPr>
        </p:nvSpPr>
        <p:spPr/>
        <p:txBody>
          <a:bodyPr/>
          <a:lstStyle/>
          <a:p>
            <a:r>
              <a:rPr lang="en-GB"/>
              <a:t>Department of Mechanical Engineering</a:t>
            </a:r>
            <a:endParaRPr lang="en-BD"/>
          </a:p>
        </p:txBody>
      </p:sp>
      <p:sp>
        <p:nvSpPr>
          <p:cNvPr id="7" name="Slide Number Placeholder 6"/>
          <p:cNvSpPr>
            <a:spLocks noGrp="1"/>
          </p:cNvSpPr>
          <p:nvPr>
            <p:ph type="sldNum" sz="quarter" idx="12"/>
          </p:nvPr>
        </p:nvSpPr>
        <p:spPr/>
        <p:txBody>
          <a:bodyPr/>
          <a:lstStyle/>
          <a:p>
            <a:fld id="{65AADA22-B33B-F146-86BF-181F9218BA52}" type="slidenum">
              <a:rPr lang="en-BD" smtClean="0"/>
              <a:t>‹#›</a:t>
            </a:fld>
            <a:endParaRPr lang="en-BD"/>
          </a:p>
        </p:txBody>
      </p:sp>
    </p:spTree>
    <p:extLst>
      <p:ext uri="{BB962C8B-B14F-4D97-AF65-F5344CB8AC3E}">
        <p14:creationId xmlns:p14="http://schemas.microsoft.com/office/powerpoint/2010/main" val="501883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38200" y="649287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AD4046-09A8-FB4A-9D32-84FF8C7A0061}" type="datetime1">
              <a:rPr lang="en-US" smtClean="0"/>
              <a:t>5/13/2023</a:t>
            </a:fld>
            <a:endParaRPr lang="en-BD"/>
          </a:p>
        </p:txBody>
      </p:sp>
      <p:sp>
        <p:nvSpPr>
          <p:cNvPr id="5" name="Footer Placeholder 4"/>
          <p:cNvSpPr>
            <a:spLocks noGrp="1"/>
          </p:cNvSpPr>
          <p:nvPr>
            <p:ph type="ftr" sz="quarter" idx="3"/>
          </p:nvPr>
        </p:nvSpPr>
        <p:spPr>
          <a:xfrm>
            <a:off x="4038600" y="648697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BD" dirty="0"/>
              <a:t>Department of Mechanical Engineering</a:t>
            </a:r>
          </a:p>
        </p:txBody>
      </p:sp>
      <p:sp>
        <p:nvSpPr>
          <p:cNvPr id="6" name="Slide Number Placeholder 5"/>
          <p:cNvSpPr>
            <a:spLocks noGrp="1"/>
          </p:cNvSpPr>
          <p:nvPr>
            <p:ph type="sldNum" sz="quarter" idx="4"/>
          </p:nvPr>
        </p:nvSpPr>
        <p:spPr>
          <a:xfrm>
            <a:off x="8610600" y="647609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ADA22-B33B-F146-86BF-181F9218BA52}" type="slidenum">
              <a:rPr lang="en-BD" smtClean="0"/>
              <a:t>‹#›</a:t>
            </a:fld>
            <a:endParaRPr lang="en-BD" dirty="0"/>
          </a:p>
        </p:txBody>
      </p:sp>
      <p:cxnSp>
        <p:nvCxnSpPr>
          <p:cNvPr id="8" name="Straight Connector 7">
            <a:extLst>
              <a:ext uri="{FF2B5EF4-FFF2-40B4-BE49-F238E27FC236}">
                <a16:creationId xmlns:a16="http://schemas.microsoft.com/office/drawing/2014/main" id="{5E0A2D64-FBAF-ECB3-72A9-959BF0BD3814}"/>
              </a:ext>
            </a:extLst>
          </p:cNvPr>
          <p:cNvCxnSpPr/>
          <p:nvPr userDrawn="1"/>
        </p:nvCxnSpPr>
        <p:spPr>
          <a:xfrm>
            <a:off x="838200" y="6476092"/>
            <a:ext cx="105156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E16C28F-5242-1D5C-7385-F0345854D74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bwMode="auto">
          <a:xfrm>
            <a:off x="838200" y="5863496"/>
            <a:ext cx="589832" cy="595814"/>
          </a:xfrm>
          <a:prstGeom prst="rect">
            <a:avLst/>
          </a:prstGeom>
          <a:noFill/>
        </p:spPr>
      </p:pic>
      <p:sp>
        <p:nvSpPr>
          <p:cNvPr id="10" name="Rectangle 9">
            <a:extLst>
              <a:ext uri="{FF2B5EF4-FFF2-40B4-BE49-F238E27FC236}">
                <a16:creationId xmlns:a16="http://schemas.microsoft.com/office/drawing/2014/main" id="{338EF016-A01C-9952-A60D-B681CD091800}"/>
              </a:ext>
            </a:extLst>
          </p:cNvPr>
          <p:cNvSpPr/>
          <p:nvPr userDrawn="1"/>
        </p:nvSpPr>
        <p:spPr>
          <a:xfrm>
            <a:off x="0" y="0"/>
            <a:ext cx="12192000" cy="68103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BD" dirty="0"/>
          </a:p>
        </p:txBody>
      </p:sp>
    </p:spTree>
    <p:extLst>
      <p:ext uri="{BB962C8B-B14F-4D97-AF65-F5344CB8AC3E}">
        <p14:creationId xmlns:p14="http://schemas.microsoft.com/office/powerpoint/2010/main" val="347717754"/>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8" Type="http://schemas.openxmlformats.org/officeDocument/2006/relationships/image" Target="../media/image25.wmf"/><Relationship Id="rId3" Type="http://schemas.openxmlformats.org/officeDocument/2006/relationships/image" Target="../media/image20.wmf"/><Relationship Id="rId7" Type="http://schemas.openxmlformats.org/officeDocument/2006/relationships/image" Target="../media/image24.wmf"/><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3.wmf"/><Relationship Id="rId5" Type="http://schemas.openxmlformats.org/officeDocument/2006/relationships/image" Target="../media/image22.wmf"/><Relationship Id="rId4" Type="http://schemas.openxmlformats.org/officeDocument/2006/relationships/image" Target="../media/image21.wmf"/><Relationship Id="rId9" Type="http://schemas.openxmlformats.org/officeDocument/2006/relationships/image" Target="../media/image26.wmf"/></Relationships>
</file>

<file path=ppt/slides/_rels/slide19.xml.rels><?xml version="1.0" encoding="UTF-8" standalone="yes"?>
<Relationships xmlns="http://schemas.openxmlformats.org/package/2006/relationships"><Relationship Id="rId8" Type="http://schemas.openxmlformats.org/officeDocument/2006/relationships/image" Target="../media/image32.wmf"/><Relationship Id="rId3" Type="http://schemas.openxmlformats.org/officeDocument/2006/relationships/image" Target="../media/image27.wmf"/><Relationship Id="rId7" Type="http://schemas.openxmlformats.org/officeDocument/2006/relationships/image" Target="../media/image31.wm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0.wmf"/><Relationship Id="rId5" Type="http://schemas.openxmlformats.org/officeDocument/2006/relationships/image" Target="../media/image29.wmf"/><Relationship Id="rId4" Type="http://schemas.openxmlformats.org/officeDocument/2006/relationships/image" Target="../media/image28.wmf"/><Relationship Id="rId9" Type="http://schemas.openxmlformats.org/officeDocument/2006/relationships/image" Target="../media/image26.wmf"/></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7.wmf"/><Relationship Id="rId7" Type="http://schemas.openxmlformats.org/officeDocument/2006/relationships/image" Target="../media/image30.w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9.wmf"/><Relationship Id="rId5" Type="http://schemas.openxmlformats.org/officeDocument/2006/relationships/image" Target="../media/image23.wmf"/><Relationship Id="rId4" Type="http://schemas.openxmlformats.org/officeDocument/2006/relationships/image" Target="../media/image33.wmf"/></Relationships>
</file>

<file path=ppt/slides/_rels/slide2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4.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jpg"/><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8" Type="http://schemas.openxmlformats.org/officeDocument/2006/relationships/image" Target="../media/image410.png"/><Relationship Id="rId3" Type="http://schemas.openxmlformats.org/officeDocument/2006/relationships/image" Target="../media/image6.wmf"/><Relationship Id="rId7" Type="http://schemas.openxmlformats.org/officeDocument/2006/relationships/image" Target="../media/image310.png"/><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0412BCC-0963-A9D6-972E-A9B02FF96573}"/>
              </a:ext>
            </a:extLst>
          </p:cNvPr>
          <p:cNvSpPr>
            <a:spLocks noGrp="1"/>
          </p:cNvSpPr>
          <p:nvPr>
            <p:ph type="dt" sz="half" idx="10"/>
          </p:nvPr>
        </p:nvSpPr>
        <p:spPr/>
        <p:txBody>
          <a:bodyPr/>
          <a:lstStyle/>
          <a:p>
            <a:fld id="{837EF29D-9B13-324E-8879-5ADB949F0D01}" type="datetime1">
              <a:rPr lang="en-US" smtClean="0"/>
              <a:t>5/13/2023</a:t>
            </a:fld>
            <a:endParaRPr lang="en-BD"/>
          </a:p>
        </p:txBody>
      </p:sp>
      <p:sp>
        <p:nvSpPr>
          <p:cNvPr id="5" name="Footer Placeholder 4">
            <a:extLst>
              <a:ext uri="{FF2B5EF4-FFF2-40B4-BE49-F238E27FC236}">
                <a16:creationId xmlns:a16="http://schemas.microsoft.com/office/drawing/2014/main" id="{414E560A-7B63-23E1-50CB-83AD199ADB0E}"/>
              </a:ext>
            </a:extLst>
          </p:cNvPr>
          <p:cNvSpPr>
            <a:spLocks noGrp="1"/>
          </p:cNvSpPr>
          <p:nvPr>
            <p:ph type="ftr" sz="quarter" idx="11"/>
          </p:nvPr>
        </p:nvSpPr>
        <p:spPr/>
        <p:txBody>
          <a:bodyPr/>
          <a:lstStyle/>
          <a:p>
            <a:r>
              <a:rPr lang="en-GB"/>
              <a:t>Department of Mechanical Engineering</a:t>
            </a:r>
            <a:endParaRPr lang="en-BD"/>
          </a:p>
        </p:txBody>
      </p:sp>
      <p:sp>
        <p:nvSpPr>
          <p:cNvPr id="6" name="Slide Number Placeholder 5">
            <a:extLst>
              <a:ext uri="{FF2B5EF4-FFF2-40B4-BE49-F238E27FC236}">
                <a16:creationId xmlns:a16="http://schemas.microsoft.com/office/drawing/2014/main" id="{E2C0A15C-B4BB-A127-BFAA-A4454D90D8A8}"/>
              </a:ext>
            </a:extLst>
          </p:cNvPr>
          <p:cNvSpPr>
            <a:spLocks noGrp="1"/>
          </p:cNvSpPr>
          <p:nvPr>
            <p:ph type="sldNum" sz="quarter" idx="12"/>
          </p:nvPr>
        </p:nvSpPr>
        <p:spPr/>
        <p:txBody>
          <a:bodyPr/>
          <a:lstStyle/>
          <a:p>
            <a:fld id="{65AADA22-B33B-F146-86BF-181F9218BA52}" type="slidenum">
              <a:rPr lang="en-BD" smtClean="0"/>
              <a:t>1</a:t>
            </a:fld>
            <a:endParaRPr lang="en-BD"/>
          </a:p>
        </p:txBody>
      </p:sp>
      <p:sp>
        <p:nvSpPr>
          <p:cNvPr id="13" name="TextBox 12">
            <a:extLst>
              <a:ext uri="{FF2B5EF4-FFF2-40B4-BE49-F238E27FC236}">
                <a16:creationId xmlns:a16="http://schemas.microsoft.com/office/drawing/2014/main" id="{F4F777CB-AEB8-269A-5FBA-D27A50DA318B}"/>
              </a:ext>
            </a:extLst>
          </p:cNvPr>
          <p:cNvSpPr txBox="1"/>
          <p:nvPr/>
        </p:nvSpPr>
        <p:spPr>
          <a:xfrm>
            <a:off x="598359" y="640450"/>
            <a:ext cx="10995281" cy="1323439"/>
          </a:xfrm>
          <a:prstGeom prst="rect">
            <a:avLst/>
          </a:prstGeom>
          <a:noFill/>
        </p:spPr>
        <p:txBody>
          <a:bodyPr wrap="square" rtlCol="0">
            <a:spAutoFit/>
          </a:bodyPr>
          <a:lstStyle/>
          <a:p>
            <a:pPr algn="ctr"/>
            <a:r>
              <a:rPr lang="en-GB" sz="40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Flow Characteristics in Single Expansion Ramp  Nozzle at Overexpanded Condition</a:t>
            </a:r>
            <a:r>
              <a:rPr lang="en-BD" sz="4000" dirty="0">
                <a:effectLst/>
                <a:latin typeface="Times New Roman" panose="02020603050405020304" pitchFamily="18" charset="0"/>
                <a:cs typeface="Times New Roman" panose="02020603050405020304" pitchFamily="18" charset="0"/>
              </a:rPr>
              <a:t> </a:t>
            </a:r>
            <a:endParaRPr lang="en-BD" sz="4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5A188568-8254-6D83-0CA2-279307A99D61}"/>
              </a:ext>
            </a:extLst>
          </p:cNvPr>
          <p:cNvSpPr txBox="1"/>
          <p:nvPr/>
        </p:nvSpPr>
        <p:spPr>
          <a:xfrm>
            <a:off x="4038600" y="1903802"/>
            <a:ext cx="3352200" cy="1300292"/>
          </a:xfrm>
          <a:prstGeom prst="rect">
            <a:avLst/>
          </a:prstGeom>
          <a:noFill/>
        </p:spPr>
        <p:txBody>
          <a:bodyPr wrap="none" rtlCol="0">
            <a:spAutoFit/>
          </a:bodyPr>
          <a:lstStyle/>
          <a:p>
            <a:pPr marL="6350" marR="26035" algn="ctr">
              <a:lnSpc>
                <a:spcPct val="115000"/>
              </a:lnSpc>
              <a:spcAft>
                <a:spcPts val="1570"/>
              </a:spcAft>
            </a:pPr>
            <a:r>
              <a:rPr lang="en-GB"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By </a:t>
            </a:r>
            <a:endParaRPr lang="en-BD" sz="1800" kern="100" dirty="0">
              <a:effectLst/>
              <a:latin typeface="Times New Roman" panose="02020603050405020304" pitchFamily="18" charset="0"/>
              <a:ea typeface="Calibri" panose="020F0502020204030204" pitchFamily="34" charset="0"/>
              <a:cs typeface="Vrinda" panose="020B0502040204020203" pitchFamily="34" charset="0"/>
            </a:endParaRPr>
          </a:p>
          <a:p>
            <a:pPr algn="ctr">
              <a:lnSpc>
                <a:spcPct val="130000"/>
              </a:lnSpc>
            </a:pPr>
            <a:r>
              <a:rPr lang="en-GB" sz="1800" b="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Md </a:t>
            </a:r>
            <a:r>
              <a:rPr lang="en-GB" sz="1800" b="1" kern="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Asaduzzaman</a:t>
            </a:r>
            <a:r>
              <a:rPr lang="en-GB" sz="1800" b="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(S201710100)</a:t>
            </a:r>
            <a:endParaRPr lang="en-BD" sz="1800" kern="100" dirty="0">
              <a:effectLst/>
              <a:latin typeface="Times New Roman" panose="02020603050405020304" pitchFamily="18" charset="0"/>
              <a:ea typeface="Calibri" panose="020F0502020204030204" pitchFamily="34" charset="0"/>
              <a:cs typeface="Vrinda" panose="020B0502040204020203" pitchFamily="34" charset="0"/>
            </a:endParaRPr>
          </a:p>
          <a:p>
            <a:pPr algn="ctr">
              <a:lnSpc>
                <a:spcPct val="130000"/>
              </a:lnSpc>
            </a:pPr>
            <a:r>
              <a:rPr lang="en-GB" sz="1800" b="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Mehedi Hasan (S201710060)</a:t>
            </a:r>
            <a:endParaRPr lang="en-BD" sz="1800" kern="100" dirty="0">
              <a:effectLst/>
              <a:latin typeface="Times New Roman" panose="02020603050405020304" pitchFamily="18" charset="0"/>
              <a:ea typeface="Calibri" panose="020F0502020204030204" pitchFamily="34" charset="0"/>
              <a:cs typeface="Vrinda" panose="020B0502040204020203" pitchFamily="34" charset="0"/>
            </a:endParaRPr>
          </a:p>
        </p:txBody>
      </p:sp>
      <p:pic>
        <p:nvPicPr>
          <p:cNvPr id="15" name="Picture 14" descr="A picture containing text, metalware, clock, gear&#10;&#10;Description automatically generated">
            <a:extLst>
              <a:ext uri="{FF2B5EF4-FFF2-40B4-BE49-F238E27FC236}">
                <a16:creationId xmlns:a16="http://schemas.microsoft.com/office/drawing/2014/main" id="{E291A29F-27C6-9BA1-030D-3864217F66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9865" y="3299993"/>
            <a:ext cx="1169670" cy="1142365"/>
          </a:xfrm>
          <a:prstGeom prst="rect">
            <a:avLst/>
          </a:prstGeom>
          <a:noFill/>
        </p:spPr>
      </p:pic>
      <p:sp>
        <p:nvSpPr>
          <p:cNvPr id="17" name="TextBox 16">
            <a:extLst>
              <a:ext uri="{FF2B5EF4-FFF2-40B4-BE49-F238E27FC236}">
                <a16:creationId xmlns:a16="http://schemas.microsoft.com/office/drawing/2014/main" id="{BACC774D-D1B7-ADD5-E97C-0CDE482AE207}"/>
              </a:ext>
            </a:extLst>
          </p:cNvPr>
          <p:cNvSpPr txBox="1"/>
          <p:nvPr/>
        </p:nvSpPr>
        <p:spPr>
          <a:xfrm>
            <a:off x="2661257" y="4497417"/>
            <a:ext cx="6106886" cy="1899559"/>
          </a:xfrm>
          <a:prstGeom prst="rect">
            <a:avLst/>
          </a:prstGeom>
          <a:noFill/>
        </p:spPr>
        <p:txBody>
          <a:bodyPr wrap="square">
            <a:spAutoFit/>
          </a:bodyPr>
          <a:lstStyle/>
          <a:p>
            <a:pPr marR="60325" algn="ctr">
              <a:lnSpc>
                <a:spcPct val="103000"/>
              </a:lnSpc>
              <a:spcAft>
                <a:spcPts val="25"/>
              </a:spcAft>
            </a:pPr>
            <a:r>
              <a:rPr lang="en-GB"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Under the supervision of  </a:t>
            </a:r>
            <a:endParaRPr lang="en-BD" sz="1800" kern="100" dirty="0">
              <a:effectLst/>
              <a:latin typeface="Times New Roman" panose="02020603050405020304" pitchFamily="18" charset="0"/>
              <a:ea typeface="Calibri" panose="020F0502020204030204" pitchFamily="34" charset="0"/>
              <a:cs typeface="Vrinda" panose="020B0502040204020203" pitchFamily="34" charset="0"/>
            </a:endParaRPr>
          </a:p>
          <a:p>
            <a:pPr algn="ctr">
              <a:lnSpc>
                <a:spcPct val="130000"/>
              </a:lnSpc>
            </a:pPr>
            <a:r>
              <a:rPr lang="en-GB" sz="1800" b="1" kern="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Dr.</a:t>
            </a:r>
            <a:r>
              <a:rPr lang="en-GB" sz="1800" b="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 B. M. </a:t>
            </a:r>
            <a:r>
              <a:rPr lang="en-GB" sz="1800" b="1" kern="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Toufique</a:t>
            </a:r>
            <a:r>
              <a:rPr lang="en-GB" sz="1800" b="1"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Hasan</a:t>
            </a:r>
            <a:endParaRPr lang="en-BD" sz="1800" kern="100" dirty="0">
              <a:effectLst/>
              <a:latin typeface="Times New Roman" panose="02020603050405020304" pitchFamily="18" charset="0"/>
              <a:ea typeface="Calibri" panose="020F0502020204030204" pitchFamily="34" charset="0"/>
              <a:cs typeface="Vrinda" panose="020B0502040204020203" pitchFamily="34" charset="0"/>
            </a:endParaRPr>
          </a:p>
          <a:p>
            <a:pPr marR="64135" algn="ctr">
              <a:lnSpc>
                <a:spcPct val="103000"/>
              </a:lnSpc>
              <a:spcAft>
                <a:spcPts val="25"/>
              </a:spcAft>
            </a:pPr>
            <a:r>
              <a:rPr lang="en-GB"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Professor </a:t>
            </a:r>
            <a:endParaRPr lang="en-BD" sz="1800" kern="100" dirty="0">
              <a:effectLst/>
              <a:latin typeface="Times New Roman" panose="02020603050405020304" pitchFamily="18" charset="0"/>
              <a:ea typeface="Calibri" panose="020F0502020204030204" pitchFamily="34" charset="0"/>
              <a:cs typeface="Vrinda" panose="020B0502040204020203" pitchFamily="34" charset="0"/>
            </a:endParaRPr>
          </a:p>
          <a:p>
            <a:pPr marR="70485" algn="ctr">
              <a:lnSpc>
                <a:spcPct val="103000"/>
              </a:lnSpc>
              <a:spcAft>
                <a:spcPts val="25"/>
              </a:spcAft>
            </a:pPr>
            <a:r>
              <a:rPr lang="en-GB"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Department of Mechanical Engineering</a:t>
            </a:r>
            <a:endParaRPr lang="en-BD" sz="1800" kern="100" dirty="0">
              <a:effectLst/>
              <a:latin typeface="Times New Roman" panose="02020603050405020304" pitchFamily="18" charset="0"/>
              <a:ea typeface="Calibri" panose="020F0502020204030204" pitchFamily="34" charset="0"/>
              <a:cs typeface="Vrinda" panose="020B0502040204020203" pitchFamily="34" charset="0"/>
            </a:endParaRPr>
          </a:p>
          <a:p>
            <a:pPr marR="66040" algn="ctr">
              <a:lnSpc>
                <a:spcPct val="103000"/>
              </a:lnSpc>
              <a:spcAft>
                <a:spcPts val="130"/>
              </a:spcAft>
            </a:pPr>
            <a:r>
              <a:rPr lang="en-GB"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Bangladesh University of Engineering and Technology</a:t>
            </a:r>
            <a:endParaRPr lang="en-BD" sz="1800" kern="100" dirty="0">
              <a:effectLst/>
              <a:latin typeface="Times New Roman" panose="02020603050405020304" pitchFamily="18" charset="0"/>
              <a:ea typeface="Calibri" panose="020F0502020204030204" pitchFamily="34" charset="0"/>
              <a:cs typeface="Vrinda" panose="020B0502040204020203" pitchFamily="34" charset="0"/>
            </a:endParaRPr>
          </a:p>
          <a:p>
            <a:pPr marL="15240" algn="ctr">
              <a:lnSpc>
                <a:spcPct val="115000"/>
              </a:lnSpc>
            </a:pPr>
            <a:r>
              <a:rPr lang="en-GB" sz="1800" kern="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BD" sz="1800" kern="100" dirty="0">
              <a:effectLst/>
              <a:latin typeface="Times New Roman" panose="02020603050405020304" pitchFamily="18" charset="0"/>
              <a:ea typeface="Calibri" panose="020F0502020204030204" pitchFamily="34" charset="0"/>
              <a:cs typeface="Vrinda" panose="020B0502040204020203" pitchFamily="34" charset="0"/>
            </a:endParaRPr>
          </a:p>
        </p:txBody>
      </p:sp>
    </p:spTree>
    <p:extLst>
      <p:ext uri="{BB962C8B-B14F-4D97-AF65-F5344CB8AC3E}">
        <p14:creationId xmlns:p14="http://schemas.microsoft.com/office/powerpoint/2010/main" val="1663260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10</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4A13F9F-2B92-31AB-6832-FD3984A68F90}"/>
                  </a:ext>
                </a:extLst>
              </p:cNvPr>
              <p:cNvSpPr txBox="1"/>
              <p:nvPr/>
            </p:nvSpPr>
            <p:spPr>
              <a:xfrm>
                <a:off x="1354963" y="1021184"/>
                <a:ext cx="9784155" cy="5167505"/>
              </a:xfrm>
              <a:prstGeom prst="rect">
                <a:avLst/>
              </a:prstGeom>
              <a:noFill/>
            </p:spPr>
            <p:txBody>
              <a:bodyPr wrap="square">
                <a:spAutoFit/>
              </a:bodyPr>
              <a:lstStyle/>
              <a:p>
                <a:pPr algn="just">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Conservation of mass</a:t>
                </a:r>
                <a:endParaRPr lang="en-BD"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0000"/>
                  </a:lnSpc>
                </a:pPr>
                <a14:m>
                  <m:oMath xmlns:m="http://schemas.openxmlformats.org/officeDocument/2006/math">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r>
                          <a:rPr lang="en-US" sz="2400" i="1" kern="100">
                            <a:effectLst/>
                            <a:latin typeface="Cambria Math" panose="02040503050406030204" pitchFamily="18" charset="0"/>
                            <a:ea typeface="Calibri" panose="020F0502020204030204" pitchFamily="34" charset="0"/>
                            <a:cs typeface="Vrinda" panose="020B0502040204020203" pitchFamily="34" charset="0"/>
                          </a:rPr>
                          <m:t>𝑢</m:t>
                        </m:r>
                        <m:r>
                          <a:rPr lang="en-US" sz="2400" i="1" kern="100">
                            <a:effectLst/>
                            <a:latin typeface="Cambria Math" panose="02040503050406030204" pitchFamily="18" charset="0"/>
                            <a:ea typeface="Calibri" panose="020F0502020204030204" pitchFamily="34" charset="0"/>
                            <a:cs typeface="Vrinda" panose="020B0502040204020203" pitchFamily="34" charset="0"/>
                          </a:rPr>
                          <m:t>)</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𝑥</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r>
                          <a:rPr lang="en-US" sz="2400" i="1" kern="100">
                            <a:effectLst/>
                            <a:latin typeface="Cambria Math" panose="02040503050406030204" pitchFamily="18" charset="0"/>
                            <a:ea typeface="Calibri" panose="020F0502020204030204" pitchFamily="34" charset="0"/>
                            <a:cs typeface="Vrinda" panose="020B0502040204020203" pitchFamily="34" charset="0"/>
                          </a:rPr>
                          <m:t>𝑣</m:t>
                        </m:r>
                        <m:r>
                          <a:rPr lang="en-US" sz="2400" i="1" kern="100">
                            <a:effectLst/>
                            <a:latin typeface="Cambria Math" panose="02040503050406030204" pitchFamily="18" charset="0"/>
                            <a:ea typeface="Calibri" panose="020F0502020204030204" pitchFamily="34" charset="0"/>
                            <a:cs typeface="Vrinda" panose="020B0502040204020203" pitchFamily="34" charset="0"/>
                          </a:rPr>
                          <m:t>)</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𝑦</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=0</m:t>
                    </m:r>
                  </m:oMath>
                </a14:m>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BD"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Conservation of Momentum</a:t>
                </a:r>
                <a:endParaRPr lang="en-BD"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0000"/>
                  </a:lnSpc>
                </a:pPr>
                <a14:m>
                  <m:oMath xmlns:m="http://schemas.openxmlformats.org/officeDocument/2006/math">
                    <m:eqArr>
                      <m:eqArr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eqArrPr>
                      <m:e>
                        <m:r>
                          <a:rPr lang="en-US" sz="2400" i="1" kern="100">
                            <a:effectLst/>
                            <a:latin typeface="Cambria Math" panose="02040503050406030204" pitchFamily="18" charset="0"/>
                            <a:ea typeface="Calibri" panose="020F0502020204030204" pitchFamily="34" charset="0"/>
                            <a:cs typeface="Vrinda" panose="020B0502040204020203" pitchFamily="34" charset="0"/>
                          </a:rPr>
                          <m:t>&amp;</m:t>
                        </m:r>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r>
                              <a:rPr lang="en-US" sz="2400" i="1" kern="100">
                                <a:effectLst/>
                                <a:latin typeface="Cambria Math" panose="02040503050406030204" pitchFamily="18" charset="0"/>
                                <a:ea typeface="Calibri" panose="020F0502020204030204" pitchFamily="34" charset="0"/>
                                <a:cs typeface="Vrinda" panose="020B0502040204020203" pitchFamily="34" charset="0"/>
                              </a:rPr>
                              <m:t>𝑢</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𝑢</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𝑥</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𝑣</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𝑢</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𝑦</m:t>
                                </m:r>
                              </m:den>
                            </m:f>
                          </m:e>
                        </m:d>
                        <m:r>
                          <a:rPr lang="en-US" sz="2400" i="1" kern="100">
                            <a:effectLst/>
                            <a:latin typeface="Cambria Math" panose="02040503050406030204" pitchFamily="18" charset="0"/>
                            <a:ea typeface="Calibri" panose="020F0502020204030204" pitchFamily="34" charset="0"/>
                            <a:cs typeface="Vrinda" panose="020B0502040204020203" pitchFamily="34" charset="0"/>
                          </a:rPr>
                          <m:t>=−</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𝑥</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𝜇</m:t>
                        </m:r>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sSup>
                                  <m:sSup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pPr>
                                  <m:e>
                                    <m:r>
                                      <a:rPr lang="en-US" sz="2400" kern="100">
                                        <a:effectLst/>
                                        <a:latin typeface="Cambria Math" panose="02040503050406030204" pitchFamily="18" charset="0"/>
                                        <a:ea typeface="Calibri" panose="020F0502020204030204" pitchFamily="34" charset="0"/>
                                        <a:cs typeface="Vrinda" panose="020B0502040204020203" pitchFamily="34" charset="0"/>
                                      </a:rPr>
                                      <m:t>𝜕</m:t>
                                    </m:r>
                                  </m:e>
                                  <m:sup>
                                    <m:r>
                                      <a:rPr lang="en-US" sz="2400" i="1" kern="100">
                                        <a:effectLst/>
                                        <a:latin typeface="Cambria Math" panose="02040503050406030204" pitchFamily="18" charset="0"/>
                                        <a:ea typeface="Calibri" panose="020F0502020204030204" pitchFamily="34" charset="0"/>
                                        <a:cs typeface="Vrinda" panose="020B0502040204020203" pitchFamily="34" charset="0"/>
                                      </a:rPr>
                                      <m:t>2</m:t>
                                    </m:r>
                                  </m:sup>
                                </m:sSup>
                                <m:r>
                                  <a:rPr lang="en-US" sz="2400" i="1" kern="100">
                                    <a:effectLst/>
                                    <a:latin typeface="Cambria Math" panose="02040503050406030204" pitchFamily="18" charset="0"/>
                                    <a:ea typeface="Calibri" panose="020F0502020204030204" pitchFamily="34" charset="0"/>
                                    <a:cs typeface="Vrinda" panose="020B0502040204020203" pitchFamily="34" charset="0"/>
                                  </a:rPr>
                                  <m:t>𝑢</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sSup>
                                  <m:sSup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pPr>
                                  <m:e>
                                    <m:r>
                                      <a:rPr lang="en-US" sz="2400" i="1" kern="100">
                                        <a:effectLst/>
                                        <a:latin typeface="Cambria Math" panose="02040503050406030204" pitchFamily="18" charset="0"/>
                                        <a:ea typeface="Calibri" panose="020F0502020204030204" pitchFamily="34" charset="0"/>
                                        <a:cs typeface="Vrinda" panose="020B0502040204020203" pitchFamily="34" charset="0"/>
                                      </a:rPr>
                                      <m:t>𝑥</m:t>
                                    </m:r>
                                  </m:e>
                                  <m:sup>
                                    <m:r>
                                      <a:rPr lang="en-US" sz="2400" i="1" kern="100">
                                        <a:effectLst/>
                                        <a:latin typeface="Cambria Math" panose="02040503050406030204" pitchFamily="18" charset="0"/>
                                        <a:ea typeface="Calibri" panose="020F0502020204030204" pitchFamily="34" charset="0"/>
                                        <a:cs typeface="Vrinda" panose="020B0502040204020203" pitchFamily="34" charset="0"/>
                                      </a:rPr>
                                      <m:t>2</m:t>
                                    </m:r>
                                  </m:sup>
                                </m:sSup>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sSup>
                                  <m:sSup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pPr>
                                  <m:e>
                                    <m:r>
                                      <a:rPr lang="en-US" sz="2400" kern="100">
                                        <a:effectLst/>
                                        <a:latin typeface="Cambria Math" panose="02040503050406030204" pitchFamily="18" charset="0"/>
                                        <a:ea typeface="Calibri" panose="020F0502020204030204" pitchFamily="34" charset="0"/>
                                        <a:cs typeface="Vrinda" panose="020B0502040204020203" pitchFamily="34" charset="0"/>
                                      </a:rPr>
                                      <m:t>𝜕</m:t>
                                    </m:r>
                                  </m:e>
                                  <m:sup>
                                    <m:r>
                                      <a:rPr lang="en-US" sz="2400" i="1" kern="100">
                                        <a:effectLst/>
                                        <a:latin typeface="Cambria Math" panose="02040503050406030204" pitchFamily="18" charset="0"/>
                                        <a:ea typeface="Calibri" panose="020F0502020204030204" pitchFamily="34" charset="0"/>
                                        <a:cs typeface="Vrinda" panose="020B0502040204020203" pitchFamily="34" charset="0"/>
                                      </a:rPr>
                                      <m:t>2</m:t>
                                    </m:r>
                                  </m:sup>
                                </m:sSup>
                                <m:r>
                                  <a:rPr lang="en-US" sz="2400" i="1" kern="100">
                                    <a:effectLst/>
                                    <a:latin typeface="Cambria Math" panose="02040503050406030204" pitchFamily="18" charset="0"/>
                                    <a:ea typeface="Calibri" panose="020F0502020204030204" pitchFamily="34" charset="0"/>
                                    <a:cs typeface="Vrinda" panose="020B0502040204020203" pitchFamily="34" charset="0"/>
                                  </a:rPr>
                                  <m:t>𝑢</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sSup>
                                  <m:sSup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pPr>
                                  <m:e>
                                    <m:r>
                                      <a:rPr lang="en-US" sz="2400" i="1" kern="100">
                                        <a:effectLst/>
                                        <a:latin typeface="Cambria Math" panose="02040503050406030204" pitchFamily="18" charset="0"/>
                                        <a:ea typeface="Calibri" panose="020F0502020204030204" pitchFamily="34" charset="0"/>
                                        <a:cs typeface="Vrinda" panose="020B0502040204020203" pitchFamily="34" charset="0"/>
                                      </a:rPr>
                                      <m:t>𝑦</m:t>
                                    </m:r>
                                  </m:e>
                                  <m:sup>
                                    <m:r>
                                      <a:rPr lang="en-US" sz="2400" i="1" kern="100">
                                        <a:effectLst/>
                                        <a:latin typeface="Cambria Math" panose="02040503050406030204" pitchFamily="18" charset="0"/>
                                        <a:ea typeface="Calibri" panose="020F0502020204030204" pitchFamily="34" charset="0"/>
                                        <a:cs typeface="Vrinda" panose="020B0502040204020203" pitchFamily="34" charset="0"/>
                                      </a:rPr>
                                      <m:t>2</m:t>
                                    </m:r>
                                  </m:sup>
                                </m:sSup>
                              </m:den>
                            </m:f>
                          </m:e>
                        </m:d>
                      </m:e>
                      <m:e>
                        <m:r>
                          <a:rPr lang="en-US" sz="2400" i="1" kern="100">
                            <a:effectLst/>
                            <a:latin typeface="Cambria Math" panose="02040503050406030204" pitchFamily="18" charset="0"/>
                            <a:ea typeface="Calibri" panose="020F0502020204030204" pitchFamily="34" charset="0"/>
                            <a:cs typeface="Vrinda" panose="020B0502040204020203" pitchFamily="34" charset="0"/>
                          </a:rPr>
                          <m:t>&amp;</m:t>
                        </m:r>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r>
                              <a:rPr lang="en-US" sz="2400" i="1" kern="100">
                                <a:effectLst/>
                                <a:latin typeface="Cambria Math" panose="02040503050406030204" pitchFamily="18" charset="0"/>
                                <a:ea typeface="Calibri" panose="020F0502020204030204" pitchFamily="34" charset="0"/>
                                <a:cs typeface="Vrinda" panose="020B0502040204020203" pitchFamily="34" charset="0"/>
                              </a:rPr>
                              <m:t>𝑢</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𝑣</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𝑥</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𝑣</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𝑣</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𝑦</m:t>
                                </m:r>
                              </m:den>
                            </m:f>
                          </m:e>
                        </m:d>
                        <m:r>
                          <a:rPr lang="en-US" sz="2400" i="1" kern="100">
                            <a:effectLst/>
                            <a:latin typeface="Cambria Math" panose="02040503050406030204" pitchFamily="18" charset="0"/>
                            <a:ea typeface="Calibri" panose="020F0502020204030204" pitchFamily="34" charset="0"/>
                            <a:cs typeface="Vrinda" panose="020B0502040204020203" pitchFamily="34" charset="0"/>
                          </a:rPr>
                          <m:t>=−</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𝑦</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𝜇</m:t>
                        </m:r>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sSup>
                                  <m:sSup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pPr>
                                  <m:e>
                                    <m:r>
                                      <a:rPr lang="en-US" sz="2400" kern="100">
                                        <a:effectLst/>
                                        <a:latin typeface="Cambria Math" panose="02040503050406030204" pitchFamily="18" charset="0"/>
                                        <a:ea typeface="Calibri" panose="020F0502020204030204" pitchFamily="34" charset="0"/>
                                        <a:cs typeface="Vrinda" panose="020B0502040204020203" pitchFamily="34" charset="0"/>
                                      </a:rPr>
                                      <m:t>𝜕</m:t>
                                    </m:r>
                                  </m:e>
                                  <m:sup>
                                    <m:r>
                                      <a:rPr lang="en-US" sz="2400" i="1" kern="100">
                                        <a:effectLst/>
                                        <a:latin typeface="Cambria Math" panose="02040503050406030204" pitchFamily="18" charset="0"/>
                                        <a:ea typeface="Calibri" panose="020F0502020204030204" pitchFamily="34" charset="0"/>
                                        <a:cs typeface="Vrinda" panose="020B0502040204020203" pitchFamily="34" charset="0"/>
                                      </a:rPr>
                                      <m:t>2</m:t>
                                    </m:r>
                                  </m:sup>
                                </m:sSup>
                                <m:r>
                                  <a:rPr lang="en-US" sz="2400" i="1" kern="100">
                                    <a:effectLst/>
                                    <a:latin typeface="Cambria Math" panose="02040503050406030204" pitchFamily="18" charset="0"/>
                                    <a:ea typeface="Calibri" panose="020F0502020204030204" pitchFamily="34" charset="0"/>
                                    <a:cs typeface="Vrinda" panose="020B0502040204020203" pitchFamily="34" charset="0"/>
                                  </a:rPr>
                                  <m:t>𝑣</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sSup>
                                  <m:sSup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pPr>
                                  <m:e>
                                    <m:r>
                                      <a:rPr lang="en-US" sz="2400" i="1" kern="100">
                                        <a:effectLst/>
                                        <a:latin typeface="Cambria Math" panose="02040503050406030204" pitchFamily="18" charset="0"/>
                                        <a:ea typeface="Calibri" panose="020F0502020204030204" pitchFamily="34" charset="0"/>
                                        <a:cs typeface="Vrinda" panose="020B0502040204020203" pitchFamily="34" charset="0"/>
                                      </a:rPr>
                                      <m:t>𝑥</m:t>
                                    </m:r>
                                  </m:e>
                                  <m:sup>
                                    <m:r>
                                      <a:rPr lang="en-US" sz="2400" i="1" kern="100">
                                        <a:effectLst/>
                                        <a:latin typeface="Cambria Math" panose="02040503050406030204" pitchFamily="18" charset="0"/>
                                        <a:ea typeface="Calibri" panose="020F0502020204030204" pitchFamily="34" charset="0"/>
                                        <a:cs typeface="Vrinda" panose="020B0502040204020203" pitchFamily="34" charset="0"/>
                                      </a:rPr>
                                      <m:t>2</m:t>
                                    </m:r>
                                  </m:sup>
                                </m:sSup>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sSup>
                                  <m:sSup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pPr>
                                  <m:e>
                                    <m:r>
                                      <a:rPr lang="en-US" sz="2400" kern="100">
                                        <a:effectLst/>
                                        <a:latin typeface="Cambria Math" panose="02040503050406030204" pitchFamily="18" charset="0"/>
                                        <a:ea typeface="Calibri" panose="020F0502020204030204" pitchFamily="34" charset="0"/>
                                        <a:cs typeface="Vrinda" panose="020B0502040204020203" pitchFamily="34" charset="0"/>
                                      </a:rPr>
                                      <m:t>𝜕</m:t>
                                    </m:r>
                                  </m:e>
                                  <m:sup>
                                    <m:r>
                                      <a:rPr lang="en-US" sz="2400" i="1" kern="100">
                                        <a:effectLst/>
                                        <a:latin typeface="Cambria Math" panose="02040503050406030204" pitchFamily="18" charset="0"/>
                                        <a:ea typeface="Calibri" panose="020F0502020204030204" pitchFamily="34" charset="0"/>
                                        <a:cs typeface="Vrinda" panose="020B0502040204020203" pitchFamily="34" charset="0"/>
                                      </a:rPr>
                                      <m:t>2</m:t>
                                    </m:r>
                                  </m:sup>
                                </m:sSup>
                                <m:r>
                                  <a:rPr lang="en-US" sz="2400" i="1" kern="100">
                                    <a:effectLst/>
                                    <a:latin typeface="Cambria Math" panose="02040503050406030204" pitchFamily="18" charset="0"/>
                                    <a:ea typeface="Calibri" panose="020F0502020204030204" pitchFamily="34" charset="0"/>
                                    <a:cs typeface="Vrinda" panose="020B0502040204020203" pitchFamily="34" charset="0"/>
                                  </a:rPr>
                                  <m:t>𝑣</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sSup>
                                  <m:sSup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pPr>
                                  <m:e>
                                    <m:r>
                                      <a:rPr lang="en-US" sz="2400" i="1" kern="100">
                                        <a:effectLst/>
                                        <a:latin typeface="Cambria Math" panose="02040503050406030204" pitchFamily="18" charset="0"/>
                                        <a:ea typeface="Calibri" panose="020F0502020204030204" pitchFamily="34" charset="0"/>
                                        <a:cs typeface="Vrinda" panose="020B0502040204020203" pitchFamily="34" charset="0"/>
                                      </a:rPr>
                                      <m:t>𝑦</m:t>
                                    </m:r>
                                  </m:e>
                                  <m:sup>
                                    <m:r>
                                      <a:rPr lang="en-US" sz="2400" i="1" kern="100">
                                        <a:effectLst/>
                                        <a:latin typeface="Cambria Math" panose="02040503050406030204" pitchFamily="18" charset="0"/>
                                        <a:ea typeface="Calibri" panose="020F0502020204030204" pitchFamily="34" charset="0"/>
                                        <a:cs typeface="Vrinda" panose="020B0502040204020203" pitchFamily="34" charset="0"/>
                                      </a:rPr>
                                      <m:t>2</m:t>
                                    </m:r>
                                  </m:sup>
                                </m:sSup>
                              </m:den>
                            </m:f>
                          </m:e>
                        </m:d>
                      </m:e>
                    </m:eqArr>
                  </m:oMath>
                </a14:m>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algn="just">
                  <a:lnSpc>
                    <a:spcPct val="130000"/>
                  </a:lnSpc>
                </a:pP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Conservation of Energy</a:t>
                </a:r>
                <a:endParaRPr lang="en-BD"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30000"/>
                  </a:lnSpc>
                </a:pPr>
                <a14:m>
                  <m:oMath xmlns:m="http://schemas.openxmlformats.org/officeDocument/2006/math">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r>
                              <a:rPr lang="en-US" sz="2400" i="1" kern="100">
                                <a:effectLst/>
                                <a:latin typeface="Cambria Math" panose="02040503050406030204" pitchFamily="18" charset="0"/>
                                <a:ea typeface="Calibri" panose="020F0502020204030204" pitchFamily="34" charset="0"/>
                                <a:cs typeface="Vrinda" panose="020B0502040204020203" pitchFamily="34" charset="0"/>
                              </a:rPr>
                              <m:t>𝑢𝐸</m:t>
                            </m:r>
                          </m:e>
                        </m:d>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𝑥</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r>
                              <a:rPr lang="en-US" sz="2400" i="1" kern="100">
                                <a:effectLst/>
                                <a:latin typeface="Cambria Math" panose="02040503050406030204" pitchFamily="18" charset="0"/>
                                <a:ea typeface="Calibri" panose="020F0502020204030204" pitchFamily="34" charset="0"/>
                                <a:cs typeface="Vrinda" panose="020B0502040204020203" pitchFamily="34" charset="0"/>
                              </a:rPr>
                              <m:t>𝑣𝐸</m:t>
                            </m:r>
                          </m:e>
                        </m:d>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𝑦</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r>
                              <a:rPr lang="en-US" sz="2400" i="1" kern="100">
                                <a:effectLst/>
                                <a:latin typeface="Cambria Math" panose="02040503050406030204" pitchFamily="18" charset="0"/>
                                <a:ea typeface="Calibri" panose="020F0502020204030204" pitchFamily="34" charset="0"/>
                                <a:cs typeface="Vrinda" panose="020B0502040204020203" pitchFamily="34" charset="0"/>
                              </a:rPr>
                              <m:t>𝑢𝑞</m:t>
                            </m:r>
                          </m:e>
                        </m:d>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𝑥</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r>
                              <a:rPr lang="en-US" sz="2400" i="1" kern="100">
                                <a:effectLst/>
                                <a:latin typeface="Cambria Math" panose="02040503050406030204" pitchFamily="18" charset="0"/>
                                <a:ea typeface="Calibri" panose="020F0502020204030204" pitchFamily="34" charset="0"/>
                                <a:cs typeface="Vrinda" panose="020B0502040204020203" pitchFamily="34" charset="0"/>
                              </a:rPr>
                              <m:t>𝜌</m:t>
                            </m:r>
                            <m:r>
                              <a:rPr lang="en-US" sz="2400" i="1" kern="100">
                                <a:effectLst/>
                                <a:latin typeface="Cambria Math" panose="02040503050406030204" pitchFamily="18" charset="0"/>
                                <a:ea typeface="Calibri" panose="020F0502020204030204" pitchFamily="34" charset="0"/>
                                <a:cs typeface="Vrinda" panose="020B0502040204020203" pitchFamily="34" charset="0"/>
                              </a:rPr>
                              <m:t>𝑣𝑞</m:t>
                            </m:r>
                          </m:e>
                        </m:d>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𝑦</m:t>
                        </m:r>
                      </m:den>
                    </m:f>
                    <m:r>
                      <a:rPr lang="en-US" sz="2400" i="1" kern="100">
                        <a:effectLst/>
                        <a:latin typeface="Cambria Math" panose="02040503050406030204" pitchFamily="18" charset="0"/>
                        <a:ea typeface="Calibri" panose="020F0502020204030204" pitchFamily="34" charset="0"/>
                        <a:cs typeface="Vrinda" panose="020B0502040204020203" pitchFamily="34" charset="0"/>
                      </a:rPr>
                      <m:t>+</m:t>
                    </m:r>
                    <m:d>
                      <m:dPr>
                        <m:begChr m:val="["/>
                        <m:endChr m:val="]"/>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𝑥</m:t>
                            </m:r>
                          </m:den>
                        </m:f>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r>
                              <a:rPr lang="en-US" sz="2400" i="1" kern="100">
                                <a:effectLst/>
                                <a:latin typeface="Cambria Math" panose="02040503050406030204" pitchFamily="18" charset="0"/>
                                <a:ea typeface="Calibri" panose="020F0502020204030204" pitchFamily="34" charset="0"/>
                                <a:cs typeface="Vrinda" panose="020B0502040204020203" pitchFamily="34" charset="0"/>
                              </a:rPr>
                              <m:t>𝑢</m:t>
                            </m:r>
                            <m:sSub>
                              <m:sSub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bPr>
                              <m:e>
                                <m:r>
                                  <a:rPr lang="en-US" sz="2400" i="1" kern="100">
                                    <a:effectLst/>
                                    <a:latin typeface="Cambria Math" panose="02040503050406030204" pitchFamily="18" charset="0"/>
                                    <a:ea typeface="Calibri" panose="020F0502020204030204" pitchFamily="34" charset="0"/>
                                    <a:cs typeface="Vrinda" panose="020B0502040204020203" pitchFamily="34" charset="0"/>
                                  </a:rPr>
                                  <m:t>𝜏</m:t>
                                </m:r>
                              </m:e>
                              <m:sub>
                                <m:r>
                                  <a:rPr lang="en-US" sz="2400" i="1" kern="100">
                                    <a:effectLst/>
                                    <a:latin typeface="Cambria Math" panose="02040503050406030204" pitchFamily="18" charset="0"/>
                                    <a:ea typeface="Calibri" panose="020F0502020204030204" pitchFamily="34" charset="0"/>
                                    <a:cs typeface="Vrinda" panose="020B0502040204020203" pitchFamily="34" charset="0"/>
                                  </a:rPr>
                                  <m:t>𝑥𝑥</m:t>
                                </m:r>
                              </m:sub>
                            </m:sSub>
                            <m:r>
                              <a:rPr lang="en-US" sz="2400" i="1"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𝑣</m:t>
                            </m:r>
                            <m:sSub>
                              <m:sSub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bPr>
                              <m:e>
                                <m:r>
                                  <a:rPr lang="en-US" sz="2400" i="1" kern="100">
                                    <a:effectLst/>
                                    <a:latin typeface="Cambria Math" panose="02040503050406030204" pitchFamily="18" charset="0"/>
                                    <a:ea typeface="Calibri" panose="020F0502020204030204" pitchFamily="34" charset="0"/>
                                    <a:cs typeface="Vrinda" panose="020B0502040204020203" pitchFamily="34" charset="0"/>
                                  </a:rPr>
                                  <m:t>𝜏</m:t>
                                </m:r>
                              </m:e>
                              <m:sub>
                                <m:r>
                                  <a:rPr lang="en-US" sz="2400" i="1" kern="100">
                                    <a:effectLst/>
                                    <a:latin typeface="Cambria Math" panose="02040503050406030204" pitchFamily="18" charset="0"/>
                                    <a:ea typeface="Calibri" panose="020F0502020204030204" pitchFamily="34" charset="0"/>
                                    <a:cs typeface="Vrinda" panose="020B0502040204020203" pitchFamily="34" charset="0"/>
                                  </a:rPr>
                                  <m:t>𝑥𝑦</m:t>
                                </m:r>
                              </m:sub>
                            </m:sSub>
                          </m:e>
                        </m:d>
                        <m:r>
                          <a:rPr lang="en-US" sz="2400" i="1" kern="100">
                            <a:effectLst/>
                            <a:latin typeface="Cambria Math" panose="02040503050406030204" pitchFamily="18" charset="0"/>
                            <a:ea typeface="Calibri" panose="020F0502020204030204" pitchFamily="34" charset="0"/>
                            <a:cs typeface="Vrinda" panose="020B0502040204020203" pitchFamily="34" charset="0"/>
                          </a:rPr>
                          <m:t>+</m:t>
                        </m:r>
                        <m:f>
                          <m:f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fPr>
                          <m:num>
                            <m:r>
                              <a:rPr lang="en-US" sz="2400" kern="100">
                                <a:effectLst/>
                                <a:latin typeface="Cambria Math" panose="02040503050406030204" pitchFamily="18" charset="0"/>
                                <a:ea typeface="Calibri" panose="020F0502020204030204" pitchFamily="34" charset="0"/>
                                <a:cs typeface="Vrinda" panose="020B0502040204020203" pitchFamily="34" charset="0"/>
                              </a:rPr>
                              <m:t>𝜕</m:t>
                            </m:r>
                          </m:num>
                          <m:den>
                            <m:r>
                              <a:rPr lang="en-US" sz="2400"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𝑦</m:t>
                            </m:r>
                          </m:den>
                        </m:f>
                        <m:d>
                          <m:d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dPr>
                          <m:e>
                            <m:r>
                              <a:rPr lang="en-US" sz="2400" i="1" kern="100">
                                <a:effectLst/>
                                <a:latin typeface="Cambria Math" panose="02040503050406030204" pitchFamily="18" charset="0"/>
                                <a:ea typeface="Calibri" panose="020F0502020204030204" pitchFamily="34" charset="0"/>
                                <a:cs typeface="Vrinda" panose="020B0502040204020203" pitchFamily="34" charset="0"/>
                              </a:rPr>
                              <m:t>𝑢</m:t>
                            </m:r>
                            <m:sSub>
                              <m:sSub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bPr>
                              <m:e>
                                <m:r>
                                  <a:rPr lang="en-US" sz="2400" i="1" kern="100">
                                    <a:effectLst/>
                                    <a:latin typeface="Cambria Math" panose="02040503050406030204" pitchFamily="18" charset="0"/>
                                    <a:ea typeface="Calibri" panose="020F0502020204030204" pitchFamily="34" charset="0"/>
                                    <a:cs typeface="Vrinda" panose="020B0502040204020203" pitchFamily="34" charset="0"/>
                                  </a:rPr>
                                  <m:t>𝜏</m:t>
                                </m:r>
                              </m:e>
                              <m:sub>
                                <m:r>
                                  <a:rPr lang="en-US" sz="2400" i="1" kern="100">
                                    <a:effectLst/>
                                    <a:latin typeface="Cambria Math" panose="02040503050406030204" pitchFamily="18" charset="0"/>
                                    <a:ea typeface="Calibri" panose="020F0502020204030204" pitchFamily="34" charset="0"/>
                                    <a:cs typeface="Vrinda" panose="020B0502040204020203" pitchFamily="34" charset="0"/>
                                  </a:rPr>
                                  <m:t>𝑥𝑦</m:t>
                                </m:r>
                              </m:sub>
                            </m:sSub>
                            <m:r>
                              <a:rPr lang="en-US" sz="2400" i="1" kern="100">
                                <a:effectLst/>
                                <a:latin typeface="Cambria Math" panose="02040503050406030204" pitchFamily="18" charset="0"/>
                                <a:ea typeface="Calibri" panose="020F0502020204030204" pitchFamily="34" charset="0"/>
                                <a:cs typeface="Vrinda" panose="020B0502040204020203" pitchFamily="34" charset="0"/>
                              </a:rPr>
                              <m:t>+</m:t>
                            </m:r>
                            <m:r>
                              <a:rPr lang="en-US" sz="2400" i="1" kern="100">
                                <a:effectLst/>
                                <a:latin typeface="Cambria Math" panose="02040503050406030204" pitchFamily="18" charset="0"/>
                                <a:ea typeface="Calibri" panose="020F0502020204030204" pitchFamily="34" charset="0"/>
                                <a:cs typeface="Vrinda" panose="020B0502040204020203" pitchFamily="34" charset="0"/>
                              </a:rPr>
                              <m:t>𝑣</m:t>
                            </m:r>
                            <m:sSub>
                              <m:sSubPr>
                                <m:ctrlPr>
                                  <a:rPr lang="en-BD" sz="2400" i="1" kern="100">
                                    <a:effectLst/>
                                    <a:latin typeface="Cambria Math" panose="02040503050406030204" pitchFamily="18" charset="0"/>
                                    <a:ea typeface="Calibri" panose="020F0502020204030204" pitchFamily="34" charset="0"/>
                                    <a:cs typeface="Vrinda" panose="020B0502040204020203" pitchFamily="34" charset="0"/>
                                  </a:rPr>
                                </m:ctrlPr>
                              </m:sSubPr>
                              <m:e>
                                <m:r>
                                  <a:rPr lang="en-US" sz="2400" i="1" kern="100">
                                    <a:effectLst/>
                                    <a:latin typeface="Cambria Math" panose="02040503050406030204" pitchFamily="18" charset="0"/>
                                    <a:ea typeface="Calibri" panose="020F0502020204030204" pitchFamily="34" charset="0"/>
                                    <a:cs typeface="Vrinda" panose="020B0502040204020203" pitchFamily="34" charset="0"/>
                                  </a:rPr>
                                  <m:t>𝜏</m:t>
                                </m:r>
                              </m:e>
                              <m:sub>
                                <m:r>
                                  <a:rPr lang="en-US" sz="2400" i="1" kern="100">
                                    <a:effectLst/>
                                    <a:latin typeface="Cambria Math" panose="02040503050406030204" pitchFamily="18" charset="0"/>
                                    <a:ea typeface="Calibri" panose="020F0502020204030204" pitchFamily="34" charset="0"/>
                                    <a:cs typeface="Vrinda" panose="020B0502040204020203" pitchFamily="34" charset="0"/>
                                  </a:rPr>
                                  <m:t>𝑦𝑦</m:t>
                                </m:r>
                              </m:sub>
                            </m:sSub>
                          </m:e>
                        </m:d>
                      </m:e>
                    </m:d>
                  </m:oMath>
                </a14:m>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BD" sz="24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8" name="TextBox 7">
                <a:extLst>
                  <a:ext uri="{FF2B5EF4-FFF2-40B4-BE49-F238E27FC236}">
                    <a16:creationId xmlns:a16="http://schemas.microsoft.com/office/drawing/2014/main" id="{84A13F9F-2B92-31AB-6832-FD3984A68F90}"/>
                  </a:ext>
                </a:extLst>
              </p:cNvPr>
              <p:cNvSpPr txBox="1">
                <a:spLocks noRot="1" noChangeAspect="1" noMove="1" noResize="1" noEditPoints="1" noAdjustHandles="1" noChangeArrowheads="1" noChangeShapeType="1" noTextEdit="1"/>
              </p:cNvSpPr>
              <p:nvPr/>
            </p:nvSpPr>
            <p:spPr>
              <a:xfrm>
                <a:off x="1354963" y="1021184"/>
                <a:ext cx="9784155" cy="5167505"/>
              </a:xfrm>
              <a:prstGeom prst="rect">
                <a:avLst/>
              </a:prstGeom>
              <a:blipFill>
                <a:blip r:embed="rId2"/>
                <a:stretch>
                  <a:fillRect l="-908"/>
                </a:stretch>
              </a:blipFill>
            </p:spPr>
            <p:txBody>
              <a:bodyPr/>
              <a:lstStyle/>
              <a:p>
                <a:r>
                  <a:rPr lang="en-BD">
                    <a:noFill/>
                  </a:rPr>
                  <a:t> </a:t>
                </a:r>
              </a:p>
            </p:txBody>
          </p:sp>
        </mc:Fallback>
      </mc:AlternateContent>
      <p:sp>
        <p:nvSpPr>
          <p:cNvPr id="2" name="Date Placeholder 1">
            <a:extLst>
              <a:ext uri="{FF2B5EF4-FFF2-40B4-BE49-F238E27FC236}">
                <a16:creationId xmlns:a16="http://schemas.microsoft.com/office/drawing/2014/main" id="{11867A2D-9C44-2E56-E9B1-B8C2C0072320}"/>
              </a:ext>
            </a:extLst>
          </p:cNvPr>
          <p:cNvSpPr>
            <a:spLocks noGrp="1"/>
          </p:cNvSpPr>
          <p:nvPr>
            <p:ph type="dt" sz="half" idx="10"/>
          </p:nvPr>
        </p:nvSpPr>
        <p:spPr/>
        <p:txBody>
          <a:bodyPr/>
          <a:lstStyle/>
          <a:p>
            <a:fld id="{2A418ACA-7A8E-AA41-8A37-459E6157A9A3}" type="datetime1">
              <a:rPr lang="en-US" smtClean="0"/>
              <a:t>5/13/2023</a:t>
            </a:fld>
            <a:endParaRPr lang="en-BD"/>
          </a:p>
        </p:txBody>
      </p:sp>
      <p:sp>
        <p:nvSpPr>
          <p:cNvPr id="3" name="TextBox 2">
            <a:extLst>
              <a:ext uri="{FF2B5EF4-FFF2-40B4-BE49-F238E27FC236}">
                <a16:creationId xmlns:a16="http://schemas.microsoft.com/office/drawing/2014/main" id="{51F7E08C-F21C-9228-4242-44D105A16AC4}"/>
              </a:ext>
            </a:extLst>
          </p:cNvPr>
          <p:cNvSpPr txBox="1"/>
          <p:nvPr/>
        </p:nvSpPr>
        <p:spPr>
          <a:xfrm>
            <a:off x="722854" y="-84287"/>
            <a:ext cx="10730823"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Mathematical Modeling: </a:t>
            </a:r>
            <a:r>
              <a:rPr lang="en-US" sz="4400" dirty="0">
                <a:latin typeface="Times New Roman" panose="02020603050405020304" pitchFamily="18" charset="0"/>
                <a:cs typeface="Times New Roman" panose="02020603050405020304" pitchFamily="18" charset="0"/>
              </a:rPr>
              <a:t>Governing Equations</a:t>
            </a:r>
          </a:p>
        </p:txBody>
      </p:sp>
    </p:spTree>
    <p:extLst>
      <p:ext uri="{BB962C8B-B14F-4D97-AF65-F5344CB8AC3E}">
        <p14:creationId xmlns:p14="http://schemas.microsoft.com/office/powerpoint/2010/main" val="413609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11</a:t>
            </a:fld>
            <a:endParaRPr lang="en-US"/>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69004" y="4800822"/>
            <a:ext cx="1083254" cy="674680"/>
          </a:xfrm>
          <a:prstGeom prst="rect">
            <a:avLst/>
          </a:prstGeom>
        </p:spPr>
      </p:pic>
      <p:sp>
        <p:nvSpPr>
          <p:cNvPr id="23" name="Rectangle 22"/>
          <p:cNvSpPr/>
          <p:nvPr/>
        </p:nvSpPr>
        <p:spPr>
          <a:xfrm>
            <a:off x="1169432" y="1490008"/>
            <a:ext cx="7121004" cy="2215991"/>
          </a:xfrm>
          <a:prstGeom prst="rect">
            <a:avLst/>
          </a:prstGeom>
        </p:spPr>
        <p:txBody>
          <a:bodyPr wrap="square">
            <a:spAutoFit/>
          </a:bodyPr>
          <a:lstStyle/>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Computational Platform:</a:t>
            </a:r>
            <a:r>
              <a:rPr lang="en-US" sz="2000" dirty="0">
                <a:latin typeface="Times New Roman" panose="02020603050405020304" pitchFamily="18" charset="0"/>
                <a:cs typeface="Times New Roman" panose="02020603050405020304" pitchFamily="18" charset="0"/>
              </a:rPr>
              <a:t>   ANSYS FLUENT v14.5</a:t>
            </a:r>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Discretization:</a:t>
            </a:r>
            <a:r>
              <a:rPr lang="en-US" sz="2000" dirty="0">
                <a:latin typeface="Times New Roman" panose="02020603050405020304" pitchFamily="18" charset="0"/>
                <a:cs typeface="Times New Roman" panose="02020603050405020304" pitchFamily="18" charset="0"/>
              </a:rPr>
              <a:t> 		       Finite Volume Method</a:t>
            </a:r>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Formulation:</a:t>
            </a:r>
            <a:r>
              <a:rPr lang="en-US" sz="2000" dirty="0">
                <a:latin typeface="Times New Roman" panose="02020603050405020304" pitchFamily="18" charset="0"/>
                <a:cs typeface="Times New Roman" panose="02020603050405020304" pitchFamily="18" charset="0"/>
              </a:rPr>
              <a:t> 			       Density-based Implicit</a:t>
            </a:r>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Accuracy:</a:t>
            </a:r>
            <a:r>
              <a:rPr lang="en-US" sz="2000" dirty="0">
                <a:latin typeface="Times New Roman" panose="02020603050405020304" pitchFamily="18" charset="0"/>
                <a:cs typeface="Times New Roman" panose="02020603050405020304" pitchFamily="18" charset="0"/>
              </a:rPr>
              <a:t> 			       Second-Order Upwind</a:t>
            </a:r>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Time:</a:t>
            </a:r>
            <a:r>
              <a:rPr lang="en-US" sz="2000" dirty="0">
                <a:latin typeface="Times New Roman" panose="02020603050405020304" pitchFamily="18" charset="0"/>
                <a:cs typeface="Times New Roman" panose="02020603050405020304" pitchFamily="18" charset="0"/>
              </a:rPr>
              <a:t> 			              Steady State</a:t>
            </a:r>
          </a:p>
          <a:p>
            <a:pPr marL="285750" indent="-285750">
              <a:buFont typeface="Wingdings" panose="05000000000000000000" pitchFamily="2" charset="2"/>
              <a:buChar char="q"/>
            </a:pPr>
            <a:r>
              <a:rPr lang="en-US" sz="2000" b="1" dirty="0">
                <a:latin typeface="Times New Roman" panose="02020603050405020304" pitchFamily="18" charset="0"/>
                <a:cs typeface="Times New Roman" panose="02020603050405020304" pitchFamily="18" charset="0"/>
              </a:rPr>
              <a:t>Node:</a:t>
            </a:r>
            <a:r>
              <a:rPr lang="en-US" sz="2000" dirty="0">
                <a:latin typeface="Times New Roman" panose="02020603050405020304" pitchFamily="18" charset="0"/>
                <a:cs typeface="Times New Roman" panose="02020603050405020304" pitchFamily="18" charset="0"/>
              </a:rPr>
              <a:t>			              </a:t>
            </a:r>
            <a:r>
              <a:rPr lang="en-US" sz="1800" kern="100" dirty="0">
                <a:effectLst/>
                <a:latin typeface="Times New Roman" panose="02020603050405020304" pitchFamily="18" charset="0"/>
                <a:ea typeface="Calibri" panose="020F0502020204030204" pitchFamily="34" charset="0"/>
                <a:cs typeface="Times New Roman" panose="02020603050405020304" pitchFamily="18" charset="0"/>
              </a:rPr>
              <a:t>112536</a:t>
            </a:r>
          </a:p>
          <a:p>
            <a:pPr marL="285750" indent="-285750">
              <a:buFont typeface="Wingdings" panose="05000000000000000000" pitchFamily="2" charset="2"/>
              <a:buChar char="q"/>
            </a:pPr>
            <a:r>
              <a:rPr lang="en-US" b="1" kern="100" dirty="0">
                <a:latin typeface="Times New Roman" panose="02020603050405020304" pitchFamily="18" charset="0"/>
                <a:cs typeface="Times New Roman" panose="02020603050405020304" pitchFamily="18" charset="0"/>
              </a:rPr>
              <a:t>Viscous Model:</a:t>
            </a:r>
            <a:r>
              <a:rPr lang="en-BD" b="1" dirty="0">
                <a:effectLst/>
                <a:latin typeface="Times New Roman" panose="02020603050405020304" pitchFamily="18" charset="0"/>
                <a:cs typeface="Times New Roman" panose="02020603050405020304" pitchFamily="18" charset="0"/>
              </a:rPr>
              <a:t>                         </a:t>
            </a:r>
            <a:r>
              <a:rPr lang="en-BD" dirty="0">
                <a:effectLst/>
                <a:latin typeface="Times New Roman" panose="02020603050405020304" pitchFamily="18" charset="0"/>
                <a:cs typeface="Times New Roman" panose="02020603050405020304" pitchFamily="18" charset="0"/>
              </a:rPr>
              <a:t>RNG k-epsilon</a:t>
            </a:r>
            <a:endParaRPr lang="en-US" sz="2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42BE9D6B-DA1F-D511-711C-7C6AB8CAA8F6}"/>
              </a:ext>
            </a:extLst>
          </p:cNvPr>
          <p:cNvSpPr>
            <a:spLocks noGrp="1"/>
          </p:cNvSpPr>
          <p:nvPr>
            <p:ph type="dt" sz="half" idx="10"/>
          </p:nvPr>
        </p:nvSpPr>
        <p:spPr/>
        <p:txBody>
          <a:bodyPr/>
          <a:lstStyle/>
          <a:p>
            <a:fld id="{55B680CA-9E93-FC41-A2AA-ED088E2BF558}" type="datetime1">
              <a:rPr lang="en-US" smtClean="0"/>
              <a:t>5/13/2023</a:t>
            </a:fld>
            <a:endParaRPr lang="en-BD"/>
          </a:p>
        </p:txBody>
      </p:sp>
      <p:sp>
        <p:nvSpPr>
          <p:cNvPr id="4" name="TextBox 3">
            <a:extLst>
              <a:ext uri="{FF2B5EF4-FFF2-40B4-BE49-F238E27FC236}">
                <a16:creationId xmlns:a16="http://schemas.microsoft.com/office/drawing/2014/main" id="{39144CE4-BC9E-406C-D94A-3ECCD09B0B26}"/>
              </a:ext>
            </a:extLst>
          </p:cNvPr>
          <p:cNvSpPr txBox="1"/>
          <p:nvPr/>
        </p:nvSpPr>
        <p:spPr>
          <a:xfrm>
            <a:off x="722854" y="-84287"/>
            <a:ext cx="10730823"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Mathematical Modeling: </a:t>
            </a:r>
            <a:r>
              <a:rPr lang="en-US" sz="4400" dirty="0">
                <a:latin typeface="Times New Roman" panose="02020603050405020304" pitchFamily="18" charset="0"/>
                <a:cs typeface="Times New Roman" panose="02020603050405020304" pitchFamily="18" charset="0"/>
              </a:rPr>
              <a:t>Numerical Scheme</a:t>
            </a:r>
            <a:r>
              <a:rPr lang="en-US" sz="4400" dirty="0">
                <a:solidFill>
                  <a:srgbClr val="C00000"/>
                </a:solidFill>
                <a:latin typeface="Times New Roman" panose="02020603050405020304" pitchFamily="18" charset="0"/>
                <a:cs typeface="Times New Roman" panose="02020603050405020304" pitchFamily="18" charset="0"/>
              </a:rPr>
              <a:t> </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3842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12</a:t>
            </a:fld>
            <a:endParaRPr lang="en-US"/>
          </a:p>
        </p:txBody>
      </p:sp>
      <p:pic>
        <p:nvPicPr>
          <p:cNvPr id="20" name="Picture 19">
            <a:extLst>
              <a:ext uri="{FF2B5EF4-FFF2-40B4-BE49-F238E27FC236}">
                <a16:creationId xmlns:a16="http://schemas.microsoft.com/office/drawing/2014/main" id="{961C6698-C20A-6124-8B14-F0DB2762AE2F}"/>
              </a:ext>
            </a:extLst>
          </p:cNvPr>
          <p:cNvPicPr>
            <a:picLocks noChangeAspect="1"/>
          </p:cNvPicPr>
          <p:nvPr/>
        </p:nvPicPr>
        <p:blipFill rotWithShape="1">
          <a:blip r:embed="rId2">
            <a:biLevel thresh="5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30527" t="9443" r="30357" b="10774"/>
          <a:stretch/>
        </p:blipFill>
        <p:spPr bwMode="auto">
          <a:xfrm>
            <a:off x="838200" y="1053822"/>
            <a:ext cx="4730115" cy="4425315"/>
          </a:xfrm>
          <a:prstGeom prst="rect">
            <a:avLst/>
          </a:prstGeom>
          <a:ln>
            <a:noFill/>
          </a:ln>
          <a:extLst>
            <a:ext uri="{53640926-AAD7-44D8-BBD7-CCE9431645EC}">
              <a14:shadowObscured xmlns:a14="http://schemas.microsoft.com/office/drawing/2010/main"/>
            </a:ext>
          </a:extLst>
        </p:spPr>
      </p:pic>
      <p:pic>
        <p:nvPicPr>
          <p:cNvPr id="23" name="Picture 22">
            <a:extLst>
              <a:ext uri="{FF2B5EF4-FFF2-40B4-BE49-F238E27FC236}">
                <a16:creationId xmlns:a16="http://schemas.microsoft.com/office/drawing/2014/main" id="{30FF15B9-26F9-3B7A-69C3-1636BC4163D1}"/>
              </a:ext>
            </a:extLst>
          </p:cNvPr>
          <p:cNvPicPr>
            <a:picLocks noChangeAspect="1"/>
          </p:cNvPicPr>
          <p:nvPr/>
        </p:nvPicPr>
        <p:blipFill rotWithShape="1">
          <a:blip r:embed="rId4" cstate="print">
            <a:biLevel thresh="50000"/>
            <a:extLst>
              <a:ext uri="{28A0092B-C50C-407E-A947-70E740481C1C}">
                <a14:useLocalDpi xmlns:a14="http://schemas.microsoft.com/office/drawing/2010/main" val="0"/>
              </a:ext>
            </a:extLst>
          </a:blip>
          <a:srcRect l="5134" t="2236" r="11907" b="9544"/>
          <a:stretch/>
        </p:blipFill>
        <p:spPr bwMode="auto">
          <a:xfrm>
            <a:off x="6516687" y="942975"/>
            <a:ext cx="4187825" cy="2486025"/>
          </a:xfrm>
          <a:prstGeom prst="rect">
            <a:avLst/>
          </a:prstGeom>
          <a:ln>
            <a:noFill/>
          </a:ln>
          <a:extLst>
            <a:ext uri="{53640926-AAD7-44D8-BBD7-CCE9431645EC}">
              <a14:shadowObscured xmlns:a14="http://schemas.microsoft.com/office/drawing/2010/main"/>
            </a:ext>
          </a:extLst>
        </p:spPr>
      </p:pic>
      <p:pic>
        <p:nvPicPr>
          <p:cNvPr id="24" name="Picture 23">
            <a:extLst>
              <a:ext uri="{FF2B5EF4-FFF2-40B4-BE49-F238E27FC236}">
                <a16:creationId xmlns:a16="http://schemas.microsoft.com/office/drawing/2014/main" id="{7379C3A6-BFDA-0053-631E-533F49750E02}"/>
              </a:ext>
            </a:extLst>
          </p:cNvPr>
          <p:cNvPicPr>
            <a:picLocks noChangeAspect="1"/>
          </p:cNvPicPr>
          <p:nvPr/>
        </p:nvPicPr>
        <p:blipFill rotWithShape="1">
          <a:blip r:embed="rId5" cstate="print">
            <a:biLevel thresh="50000"/>
            <a:extLst>
              <a:ext uri="{28A0092B-C50C-407E-A947-70E740481C1C}">
                <a14:useLocalDpi xmlns:a14="http://schemas.microsoft.com/office/drawing/2010/main" val="0"/>
              </a:ext>
            </a:extLst>
          </a:blip>
          <a:srcRect t="735" r="12184" b="10290"/>
          <a:stretch/>
        </p:blipFill>
        <p:spPr bwMode="auto">
          <a:xfrm>
            <a:off x="6864032" y="3517724"/>
            <a:ext cx="3840480" cy="2172335"/>
          </a:xfrm>
          <a:prstGeom prst="rect">
            <a:avLst/>
          </a:prstGeom>
          <a:ln>
            <a:noFill/>
          </a:ln>
          <a:extLst>
            <a:ext uri="{53640926-AAD7-44D8-BBD7-CCE9431645EC}">
              <a14:shadowObscured xmlns:a14="http://schemas.microsoft.com/office/drawing/2010/main"/>
            </a:ext>
          </a:extLst>
        </p:spPr>
      </p:pic>
      <p:sp>
        <p:nvSpPr>
          <p:cNvPr id="2" name="Date Placeholder 1">
            <a:extLst>
              <a:ext uri="{FF2B5EF4-FFF2-40B4-BE49-F238E27FC236}">
                <a16:creationId xmlns:a16="http://schemas.microsoft.com/office/drawing/2014/main" id="{3A9E89FD-F56A-722C-4CAE-F57DEE70D023}"/>
              </a:ext>
            </a:extLst>
          </p:cNvPr>
          <p:cNvSpPr>
            <a:spLocks noGrp="1"/>
          </p:cNvSpPr>
          <p:nvPr>
            <p:ph type="dt" sz="half" idx="10"/>
          </p:nvPr>
        </p:nvSpPr>
        <p:spPr/>
        <p:txBody>
          <a:bodyPr/>
          <a:lstStyle/>
          <a:p>
            <a:fld id="{082ACAA1-A1ED-4B4F-AC2A-88CDCF207919}" type="datetime1">
              <a:rPr lang="en-US" smtClean="0"/>
              <a:t>5/13/2023</a:t>
            </a:fld>
            <a:endParaRPr lang="en-BD"/>
          </a:p>
        </p:txBody>
      </p:sp>
      <p:sp>
        <p:nvSpPr>
          <p:cNvPr id="3" name="TextBox 2">
            <a:extLst>
              <a:ext uri="{FF2B5EF4-FFF2-40B4-BE49-F238E27FC236}">
                <a16:creationId xmlns:a16="http://schemas.microsoft.com/office/drawing/2014/main" id="{B38458E9-F24E-4998-FF81-ED38F408D0C5}"/>
              </a:ext>
            </a:extLst>
          </p:cNvPr>
          <p:cNvSpPr txBox="1"/>
          <p:nvPr/>
        </p:nvSpPr>
        <p:spPr>
          <a:xfrm>
            <a:off x="722854" y="-84287"/>
            <a:ext cx="4855816"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Computational Grid </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99766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13</a:t>
            </a:fld>
            <a:endParaRPr lang="en-US"/>
          </a:p>
        </p:txBody>
      </p:sp>
      <p:pic>
        <p:nvPicPr>
          <p:cNvPr id="3" name="Picture 2"/>
          <p:cNvPicPr>
            <a:picLocks noChangeAspect="1"/>
          </p:cNvPicPr>
          <p:nvPr/>
        </p:nvPicPr>
        <p:blipFill>
          <a:blip r:embed="rId2"/>
          <a:srcRect/>
          <a:stretch/>
        </p:blipFill>
        <p:spPr>
          <a:xfrm>
            <a:off x="198783" y="1762042"/>
            <a:ext cx="6840478" cy="3654028"/>
          </a:xfrm>
          <a:prstGeom prst="rect">
            <a:avLst/>
          </a:prstGeom>
        </p:spPr>
      </p:pic>
      <p:sp>
        <p:nvSpPr>
          <p:cNvPr id="6" name="TextBox 5"/>
          <p:cNvSpPr txBox="1"/>
          <p:nvPr/>
        </p:nvSpPr>
        <p:spPr>
          <a:xfrm>
            <a:off x="2189555" y="1150833"/>
            <a:ext cx="7975078" cy="830997"/>
          </a:xfrm>
          <a:prstGeom prst="rect">
            <a:avLst/>
          </a:prstGeom>
          <a:noFill/>
        </p:spPr>
        <p:txBody>
          <a:bodyPr wrap="square" rtlCol="0">
            <a:spAutoFit/>
          </a:bodyPr>
          <a:lstStyle/>
          <a:p>
            <a:r>
              <a:rPr lang="en-US" sz="2400" dirty="0">
                <a:solidFill>
                  <a:schemeClr val="accent2"/>
                </a:solidFill>
                <a:latin typeface="Times New Roman" panose="02020603050405020304" pitchFamily="18" charset="0"/>
                <a:cs typeface="Times New Roman" panose="02020603050405020304" pitchFamily="18" charset="0"/>
              </a:rPr>
              <a:t>An Experiment Conducted by Yu et al. at Nanjing University of Aerospace and Aeronautics (2014) </a:t>
            </a:r>
          </a:p>
        </p:txBody>
      </p:sp>
      <p:graphicFrame>
        <p:nvGraphicFramePr>
          <p:cNvPr id="7" name="Table 6">
            <a:extLst>
              <a:ext uri="{FF2B5EF4-FFF2-40B4-BE49-F238E27FC236}">
                <a16:creationId xmlns:a16="http://schemas.microsoft.com/office/drawing/2014/main" id="{69404228-5584-F9B7-599C-90804F544B8D}"/>
              </a:ext>
            </a:extLst>
          </p:cNvPr>
          <p:cNvGraphicFramePr>
            <a:graphicFrameLocks noGrp="1"/>
          </p:cNvGraphicFramePr>
          <p:nvPr>
            <p:extLst>
              <p:ext uri="{D42A27DB-BD31-4B8C-83A1-F6EECF244321}">
                <p14:modId xmlns:p14="http://schemas.microsoft.com/office/powerpoint/2010/main" val="250711667"/>
              </p:ext>
            </p:extLst>
          </p:nvPr>
        </p:nvGraphicFramePr>
        <p:xfrm>
          <a:off x="6250682" y="2279140"/>
          <a:ext cx="4719836" cy="3480080"/>
        </p:xfrm>
        <a:graphic>
          <a:graphicData uri="http://schemas.openxmlformats.org/drawingml/2006/table">
            <a:tbl>
              <a:tblPr firstRow="1" firstCol="1" bandRow="1">
                <a:tableStyleId>{5C22544A-7EE6-4342-B048-85BDC9FD1C3A}</a:tableStyleId>
              </a:tblPr>
              <a:tblGrid>
                <a:gridCol w="1573279">
                  <a:extLst>
                    <a:ext uri="{9D8B030D-6E8A-4147-A177-3AD203B41FA5}">
                      <a16:colId xmlns:a16="http://schemas.microsoft.com/office/drawing/2014/main" val="2248443090"/>
                    </a:ext>
                  </a:extLst>
                </a:gridCol>
                <a:gridCol w="3146557">
                  <a:extLst>
                    <a:ext uri="{9D8B030D-6E8A-4147-A177-3AD203B41FA5}">
                      <a16:colId xmlns:a16="http://schemas.microsoft.com/office/drawing/2014/main" val="3837382330"/>
                    </a:ext>
                  </a:extLst>
                </a:gridCol>
              </a:tblGrid>
              <a:tr h="870020">
                <a:tc>
                  <a:txBody>
                    <a:bodyPr/>
                    <a:lstStyle/>
                    <a:p>
                      <a:pPr algn="ctr">
                        <a:lnSpc>
                          <a:spcPct val="130000"/>
                        </a:lnSpc>
                      </a:pPr>
                      <a:r>
                        <a:rPr lang="en-US" sz="1800" kern="100" dirty="0">
                          <a:solidFill>
                            <a:sysClr val="windowText" lastClr="000000"/>
                          </a:solidFill>
                          <a:effectLst/>
                          <a:latin typeface="Times New Roman" panose="02020603050405020304" pitchFamily="18" charset="0"/>
                          <a:cs typeface="Times New Roman" panose="02020603050405020304" pitchFamily="18" charset="0"/>
                        </a:rPr>
                        <a:t>Pressure-inlet</a:t>
                      </a:r>
                      <a:endParaRPr lang="en-BD" sz="1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ct val="130000"/>
                        </a:lnSpc>
                      </a:pPr>
                      <a:r>
                        <a:rPr lang="en-US" sz="1800" b="0" kern="100" dirty="0">
                          <a:solidFill>
                            <a:schemeClr val="tx1"/>
                          </a:solidFill>
                          <a:effectLst/>
                          <a:latin typeface="Times New Roman" panose="02020603050405020304" pitchFamily="18" charset="0"/>
                          <a:cs typeface="Times New Roman" panose="02020603050405020304" pitchFamily="18" charset="0"/>
                        </a:rPr>
                        <a:t>Total Pressure=93243.668 Pa, temperature= 300K</a:t>
                      </a:r>
                      <a:endParaRPr lang="en-BD"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732661524"/>
                  </a:ext>
                </a:extLst>
              </a:tr>
              <a:tr h="870020">
                <a:tc>
                  <a:txBody>
                    <a:bodyPr/>
                    <a:lstStyle/>
                    <a:p>
                      <a:pPr algn="ctr">
                        <a:lnSpc>
                          <a:spcPct val="130000"/>
                        </a:lnSpc>
                      </a:pPr>
                      <a:r>
                        <a:rPr lang="en-US" sz="1800" kern="100" dirty="0">
                          <a:solidFill>
                            <a:sysClr val="windowText" lastClr="000000"/>
                          </a:solidFill>
                          <a:effectLst/>
                          <a:latin typeface="Times New Roman" panose="02020603050405020304" pitchFamily="18" charset="0"/>
                          <a:cs typeface="Times New Roman" panose="02020603050405020304" pitchFamily="18" charset="0"/>
                        </a:rPr>
                        <a:t>Ambient-inlet</a:t>
                      </a:r>
                      <a:endParaRPr lang="en-BD" sz="1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ct val="130000"/>
                        </a:lnSpc>
                      </a:pPr>
                      <a:r>
                        <a:rPr lang="en-US" sz="1800" b="0" kern="100" dirty="0">
                          <a:solidFill>
                            <a:schemeClr val="tx1"/>
                          </a:solidFill>
                          <a:effectLst/>
                          <a:latin typeface="Times New Roman" panose="02020603050405020304" pitchFamily="18" charset="0"/>
                          <a:cs typeface="Times New Roman" panose="02020603050405020304" pitchFamily="18" charset="0"/>
                        </a:rPr>
                        <a:t>Ma=0, pressure=31073.02 Pa, temperature=300K</a:t>
                      </a:r>
                      <a:endParaRPr lang="en-BD"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492331516"/>
                  </a:ext>
                </a:extLst>
              </a:tr>
              <a:tr h="870020">
                <a:tc>
                  <a:txBody>
                    <a:bodyPr/>
                    <a:lstStyle/>
                    <a:p>
                      <a:pPr algn="ctr">
                        <a:lnSpc>
                          <a:spcPct val="130000"/>
                        </a:lnSpc>
                      </a:pPr>
                      <a:r>
                        <a:rPr lang="en-US" sz="1800" kern="100" dirty="0">
                          <a:solidFill>
                            <a:sysClr val="windowText" lastClr="000000"/>
                          </a:solidFill>
                          <a:effectLst/>
                          <a:latin typeface="Times New Roman" panose="02020603050405020304" pitchFamily="18" charset="0"/>
                          <a:cs typeface="Times New Roman" panose="02020603050405020304" pitchFamily="18" charset="0"/>
                        </a:rPr>
                        <a:t>Pressure Outlet</a:t>
                      </a:r>
                      <a:endParaRPr lang="en-BD" sz="1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ct val="130000"/>
                        </a:lnSpc>
                      </a:pPr>
                      <a:r>
                        <a:rPr lang="en-US" sz="1800" b="0" kern="100" dirty="0">
                          <a:solidFill>
                            <a:schemeClr val="tx1"/>
                          </a:solidFill>
                          <a:effectLst/>
                          <a:latin typeface="Times New Roman" panose="02020603050405020304" pitchFamily="18" charset="0"/>
                          <a:cs typeface="Times New Roman" panose="02020603050405020304" pitchFamily="18" charset="0"/>
                        </a:rPr>
                        <a:t>Pressure=31073.02 Pa, temperature=300K</a:t>
                      </a:r>
                      <a:endParaRPr lang="en-BD"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952972576"/>
                  </a:ext>
                </a:extLst>
              </a:tr>
              <a:tr h="870020">
                <a:tc>
                  <a:txBody>
                    <a:bodyPr/>
                    <a:lstStyle/>
                    <a:p>
                      <a:pPr algn="ctr">
                        <a:lnSpc>
                          <a:spcPct val="130000"/>
                        </a:lnSpc>
                      </a:pPr>
                      <a:r>
                        <a:rPr lang="en-US" sz="1800" kern="100" dirty="0">
                          <a:solidFill>
                            <a:sysClr val="windowText" lastClr="000000"/>
                          </a:solidFill>
                          <a:effectLst/>
                          <a:latin typeface="Times New Roman" panose="02020603050405020304" pitchFamily="18" charset="0"/>
                          <a:cs typeface="Times New Roman" panose="02020603050405020304" pitchFamily="18" charset="0"/>
                        </a:rPr>
                        <a:t>Wall (Others)</a:t>
                      </a:r>
                      <a:endParaRPr lang="en-BD" sz="1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ct val="130000"/>
                        </a:lnSpc>
                      </a:pPr>
                      <a:r>
                        <a:rPr lang="en-US" sz="1800" b="0" kern="100" dirty="0">
                          <a:solidFill>
                            <a:schemeClr val="tx1"/>
                          </a:solidFill>
                          <a:effectLst/>
                          <a:latin typeface="Times New Roman" panose="02020603050405020304" pitchFamily="18" charset="0"/>
                          <a:cs typeface="Times New Roman" panose="02020603050405020304" pitchFamily="18" charset="0"/>
                        </a:rPr>
                        <a:t>Adiabatic</a:t>
                      </a:r>
                      <a:endParaRPr lang="en-BD"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04921299"/>
                  </a:ext>
                </a:extLst>
              </a:tr>
            </a:tbl>
          </a:graphicData>
        </a:graphic>
      </p:graphicFrame>
      <p:sp>
        <p:nvSpPr>
          <p:cNvPr id="2" name="Date Placeholder 1">
            <a:extLst>
              <a:ext uri="{FF2B5EF4-FFF2-40B4-BE49-F238E27FC236}">
                <a16:creationId xmlns:a16="http://schemas.microsoft.com/office/drawing/2014/main" id="{C15D0AF6-3F12-DD67-C41F-2173CA7320DC}"/>
              </a:ext>
            </a:extLst>
          </p:cNvPr>
          <p:cNvSpPr>
            <a:spLocks noGrp="1"/>
          </p:cNvSpPr>
          <p:nvPr>
            <p:ph type="dt" sz="half" idx="10"/>
          </p:nvPr>
        </p:nvSpPr>
        <p:spPr/>
        <p:txBody>
          <a:bodyPr/>
          <a:lstStyle/>
          <a:p>
            <a:fld id="{F49580D9-275F-DD49-8E31-F85B5F884D89}" type="datetime1">
              <a:rPr lang="en-US" smtClean="0"/>
              <a:t>5/13/2023</a:t>
            </a:fld>
            <a:endParaRPr lang="en-BD"/>
          </a:p>
        </p:txBody>
      </p:sp>
      <p:sp>
        <p:nvSpPr>
          <p:cNvPr id="4" name="TextBox 3">
            <a:extLst>
              <a:ext uri="{FF2B5EF4-FFF2-40B4-BE49-F238E27FC236}">
                <a16:creationId xmlns:a16="http://schemas.microsoft.com/office/drawing/2014/main" id="{526723FC-93E2-0C6D-2C7F-28C455802307}"/>
              </a:ext>
            </a:extLst>
          </p:cNvPr>
          <p:cNvSpPr txBox="1"/>
          <p:nvPr/>
        </p:nvSpPr>
        <p:spPr>
          <a:xfrm>
            <a:off x="722854" y="-84287"/>
            <a:ext cx="9559027"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Validation: </a:t>
            </a:r>
            <a:r>
              <a:rPr lang="en-US" sz="4400" dirty="0">
                <a:latin typeface="Times New Roman" panose="02020603050405020304" pitchFamily="18" charset="0"/>
                <a:cs typeface="Times New Roman" panose="02020603050405020304" pitchFamily="18" charset="0"/>
              </a:rPr>
              <a:t>Geometry &amp; Flow Conditions</a:t>
            </a:r>
          </a:p>
        </p:txBody>
      </p:sp>
    </p:spTree>
    <p:extLst>
      <p:ext uri="{BB962C8B-B14F-4D97-AF65-F5344CB8AC3E}">
        <p14:creationId xmlns:p14="http://schemas.microsoft.com/office/powerpoint/2010/main" val="2304579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14</a:t>
            </a:fld>
            <a:endParaRPr lang="en-US"/>
          </a:p>
        </p:txBody>
      </p:sp>
      <p:pic>
        <p:nvPicPr>
          <p:cNvPr id="5" name="Picture 4">
            <a:extLst>
              <a:ext uri="{FF2B5EF4-FFF2-40B4-BE49-F238E27FC236}">
                <a16:creationId xmlns:a16="http://schemas.microsoft.com/office/drawing/2014/main" id="{2ECE4D1B-8872-DDB1-3929-D664D4CFA68E}"/>
              </a:ext>
            </a:extLst>
          </p:cNvPr>
          <p:cNvPicPr>
            <a:picLocks/>
          </p:cNvPicPr>
          <p:nvPr/>
        </p:nvPicPr>
        <p:blipFill rotWithShape="1">
          <a:blip r:embed="rId2">
            <a:extLst>
              <a:ext uri="{28A0092B-C50C-407E-A947-70E740481C1C}">
                <a14:useLocalDpi xmlns:a14="http://schemas.microsoft.com/office/drawing/2010/main" val="0"/>
              </a:ext>
            </a:extLst>
          </a:blip>
          <a:srcRect t="483" b="714"/>
          <a:stretch/>
        </p:blipFill>
        <p:spPr bwMode="auto">
          <a:xfrm>
            <a:off x="3268980" y="944880"/>
            <a:ext cx="5654040" cy="4968240"/>
          </a:xfrm>
          <a:prstGeom prst="rect">
            <a:avLst/>
          </a:prstGeom>
          <a:ln>
            <a:noFill/>
          </a:ln>
          <a:extLst>
            <a:ext uri="{53640926-AAD7-44D8-BBD7-CCE9431645EC}">
              <a14:shadowObscured xmlns:a14="http://schemas.microsoft.com/office/drawing/2010/main"/>
            </a:ext>
          </a:extLst>
        </p:spPr>
      </p:pic>
      <p:sp>
        <p:nvSpPr>
          <p:cNvPr id="2" name="Date Placeholder 1">
            <a:extLst>
              <a:ext uri="{FF2B5EF4-FFF2-40B4-BE49-F238E27FC236}">
                <a16:creationId xmlns:a16="http://schemas.microsoft.com/office/drawing/2014/main" id="{4F9AEF68-E387-58AA-C8F0-6278E4EA6F76}"/>
              </a:ext>
            </a:extLst>
          </p:cNvPr>
          <p:cNvSpPr>
            <a:spLocks noGrp="1"/>
          </p:cNvSpPr>
          <p:nvPr>
            <p:ph type="dt" sz="half" idx="10"/>
          </p:nvPr>
        </p:nvSpPr>
        <p:spPr/>
        <p:txBody>
          <a:bodyPr/>
          <a:lstStyle/>
          <a:p>
            <a:fld id="{2B0083C3-1C44-7B4A-9E94-6ED44834BB71}" type="datetime1">
              <a:rPr lang="en-US" smtClean="0"/>
              <a:t>5/13/2023</a:t>
            </a:fld>
            <a:endParaRPr lang="en-BD"/>
          </a:p>
        </p:txBody>
      </p:sp>
      <p:sp>
        <p:nvSpPr>
          <p:cNvPr id="3" name="TextBox 2">
            <a:extLst>
              <a:ext uri="{FF2B5EF4-FFF2-40B4-BE49-F238E27FC236}">
                <a16:creationId xmlns:a16="http://schemas.microsoft.com/office/drawing/2014/main" id="{4A5EF34C-440B-00E5-07F8-183964073E0C}"/>
              </a:ext>
            </a:extLst>
          </p:cNvPr>
          <p:cNvSpPr txBox="1"/>
          <p:nvPr/>
        </p:nvSpPr>
        <p:spPr>
          <a:xfrm>
            <a:off x="722854" y="-84287"/>
            <a:ext cx="4582280"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Validation: </a:t>
            </a:r>
            <a:r>
              <a:rPr lang="en-US" sz="4400" dirty="0">
                <a:latin typeface="Times New Roman" panose="02020603050405020304" pitchFamily="18" charset="0"/>
                <a:cs typeface="Times New Roman" panose="02020603050405020304" pitchFamily="18" charset="0"/>
              </a:rPr>
              <a:t>Wall Y</a:t>
            </a:r>
            <a:r>
              <a:rPr lang="en-US" sz="4400" baseline="30000" dirty="0">
                <a:latin typeface="Times New Roman" panose="02020603050405020304" pitchFamily="18" charset="0"/>
                <a:cs typeface="Times New Roman" panose="02020603050405020304" pitchFamily="18" charset="0"/>
              </a:rPr>
              <a:t>+</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15623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15</a:t>
            </a:fld>
            <a:endParaRPr lang="en-US"/>
          </a:p>
        </p:txBody>
      </p:sp>
      <p:sp>
        <p:nvSpPr>
          <p:cNvPr id="2" name="Date Placeholder 1">
            <a:extLst>
              <a:ext uri="{FF2B5EF4-FFF2-40B4-BE49-F238E27FC236}">
                <a16:creationId xmlns:a16="http://schemas.microsoft.com/office/drawing/2014/main" id="{38DD1971-0DCA-27E5-9E39-94A3B75FEC4F}"/>
              </a:ext>
            </a:extLst>
          </p:cNvPr>
          <p:cNvSpPr>
            <a:spLocks noGrp="1"/>
          </p:cNvSpPr>
          <p:nvPr>
            <p:ph type="dt" sz="half" idx="10"/>
          </p:nvPr>
        </p:nvSpPr>
        <p:spPr/>
        <p:txBody>
          <a:bodyPr/>
          <a:lstStyle/>
          <a:p>
            <a:fld id="{E14AA5AD-D1D1-5D43-9E2D-056D7944EF63}" type="datetime1">
              <a:rPr lang="en-US" smtClean="0"/>
              <a:t>5/13/2023</a:t>
            </a:fld>
            <a:endParaRPr lang="en-BD"/>
          </a:p>
        </p:txBody>
      </p:sp>
      <p:pic>
        <p:nvPicPr>
          <p:cNvPr id="3" name="Picture 2">
            <a:extLst>
              <a:ext uri="{FF2B5EF4-FFF2-40B4-BE49-F238E27FC236}">
                <a16:creationId xmlns:a16="http://schemas.microsoft.com/office/drawing/2014/main" id="{BDE026AD-19BB-B855-E8AF-DE1D94BB9DB5}"/>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2955925" y="914400"/>
            <a:ext cx="5654675" cy="5029200"/>
          </a:xfrm>
          <a:prstGeom prst="rect">
            <a:avLst/>
          </a:prstGeom>
        </p:spPr>
      </p:pic>
      <p:sp>
        <p:nvSpPr>
          <p:cNvPr id="4" name="TextBox 3">
            <a:extLst>
              <a:ext uri="{FF2B5EF4-FFF2-40B4-BE49-F238E27FC236}">
                <a16:creationId xmlns:a16="http://schemas.microsoft.com/office/drawing/2014/main" id="{1BEFE78F-6748-CA94-D190-E2ECDAF71E13}"/>
              </a:ext>
            </a:extLst>
          </p:cNvPr>
          <p:cNvSpPr txBox="1"/>
          <p:nvPr/>
        </p:nvSpPr>
        <p:spPr>
          <a:xfrm>
            <a:off x="722854" y="-84287"/>
            <a:ext cx="11197424"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Validation: </a:t>
            </a:r>
            <a:r>
              <a:rPr lang="en-US" sz="4400" dirty="0">
                <a:latin typeface="Times New Roman" panose="02020603050405020304" pitchFamily="18" charset="0"/>
                <a:cs typeface="Times New Roman" panose="02020603050405020304" pitchFamily="18" charset="0"/>
              </a:rPr>
              <a:t>Effects on Wall Pressure Distribution</a:t>
            </a:r>
          </a:p>
        </p:txBody>
      </p:sp>
    </p:spTree>
    <p:extLst>
      <p:ext uri="{BB962C8B-B14F-4D97-AF65-F5344CB8AC3E}">
        <p14:creationId xmlns:p14="http://schemas.microsoft.com/office/powerpoint/2010/main" val="1239851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16</a:t>
            </a:fld>
            <a:endParaRPr lang="en-US"/>
          </a:p>
        </p:txBody>
      </p:sp>
      <p:pic>
        <p:nvPicPr>
          <p:cNvPr id="5" name="Picture 4"/>
          <p:cNvPicPr>
            <a:picLocks noChangeAspect="1"/>
          </p:cNvPicPr>
          <p:nvPr/>
        </p:nvPicPr>
        <p:blipFill>
          <a:blip r:embed="rId3"/>
          <a:srcRect/>
          <a:stretch/>
        </p:blipFill>
        <p:spPr>
          <a:xfrm>
            <a:off x="-19686" y="1715654"/>
            <a:ext cx="4641970" cy="3453281"/>
          </a:xfrm>
          <a:prstGeom prst="rect">
            <a:avLst/>
          </a:prstGeom>
        </p:spPr>
      </p:pic>
      <p:pic>
        <p:nvPicPr>
          <p:cNvPr id="3" name="Picture 2">
            <a:extLst>
              <a:ext uri="{FF2B5EF4-FFF2-40B4-BE49-F238E27FC236}">
                <a16:creationId xmlns:a16="http://schemas.microsoft.com/office/drawing/2014/main" id="{2D10BC36-74EA-E466-29A4-03F9CCFF24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18914" y="1476744"/>
            <a:ext cx="4412089" cy="3927423"/>
          </a:xfrm>
          <a:prstGeom prst="rect">
            <a:avLst/>
          </a:prstGeom>
          <a:ln>
            <a:noFill/>
          </a:ln>
          <a:effectLst>
            <a:softEdge rad="112500"/>
          </a:effectLst>
        </p:spPr>
      </p:pic>
      <p:pic>
        <p:nvPicPr>
          <p:cNvPr id="8" name="Picture 7">
            <a:extLst>
              <a:ext uri="{FF2B5EF4-FFF2-40B4-BE49-F238E27FC236}">
                <a16:creationId xmlns:a16="http://schemas.microsoft.com/office/drawing/2014/main" id="{73FB05AE-5BD7-1444-DCB6-139CF3F108D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92085" y="1476744"/>
            <a:ext cx="4380229" cy="3904512"/>
          </a:xfrm>
          <a:prstGeom prst="rect">
            <a:avLst/>
          </a:prstGeom>
          <a:ln>
            <a:noFill/>
          </a:ln>
          <a:effectLst>
            <a:softEdge rad="112500"/>
          </a:effectLst>
        </p:spPr>
      </p:pic>
      <p:sp>
        <p:nvSpPr>
          <p:cNvPr id="2" name="Date Placeholder 1">
            <a:extLst>
              <a:ext uri="{FF2B5EF4-FFF2-40B4-BE49-F238E27FC236}">
                <a16:creationId xmlns:a16="http://schemas.microsoft.com/office/drawing/2014/main" id="{E4AC7B3C-BD7C-3413-E847-17C1AE54BC69}"/>
              </a:ext>
            </a:extLst>
          </p:cNvPr>
          <p:cNvSpPr>
            <a:spLocks noGrp="1"/>
          </p:cNvSpPr>
          <p:nvPr>
            <p:ph type="dt" sz="half" idx="10"/>
          </p:nvPr>
        </p:nvSpPr>
        <p:spPr/>
        <p:txBody>
          <a:bodyPr/>
          <a:lstStyle/>
          <a:p>
            <a:fld id="{4A177B46-BED1-DA4B-8BDF-D90601FDA271}" type="datetime1">
              <a:rPr lang="en-US" smtClean="0"/>
              <a:t>5/13/2023</a:t>
            </a:fld>
            <a:endParaRPr lang="en-BD"/>
          </a:p>
        </p:txBody>
      </p:sp>
      <p:sp>
        <p:nvSpPr>
          <p:cNvPr id="7" name="TextBox 6">
            <a:extLst>
              <a:ext uri="{FF2B5EF4-FFF2-40B4-BE49-F238E27FC236}">
                <a16:creationId xmlns:a16="http://schemas.microsoft.com/office/drawing/2014/main" id="{F14F0101-6D70-DF53-94BE-FDC58BA8D071}"/>
              </a:ext>
            </a:extLst>
          </p:cNvPr>
          <p:cNvSpPr txBox="1"/>
          <p:nvPr/>
        </p:nvSpPr>
        <p:spPr>
          <a:xfrm>
            <a:off x="722854" y="-84287"/>
            <a:ext cx="6110968"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Validation: </a:t>
            </a:r>
            <a:r>
              <a:rPr lang="en-US" sz="4400" dirty="0">
                <a:latin typeface="Times New Roman" panose="02020603050405020304" pitchFamily="18" charset="0"/>
                <a:cs typeface="Times New Roman" panose="02020603050405020304" pitchFamily="18" charset="0"/>
              </a:rPr>
              <a:t>Flood Contour</a:t>
            </a:r>
          </a:p>
        </p:txBody>
      </p:sp>
    </p:spTree>
    <p:extLst>
      <p:ext uri="{BB962C8B-B14F-4D97-AF65-F5344CB8AC3E}">
        <p14:creationId xmlns:p14="http://schemas.microsoft.com/office/powerpoint/2010/main" val="521255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17</a:t>
            </a:fld>
            <a:endParaRPr lang="en-US"/>
          </a:p>
        </p:txBody>
      </p:sp>
      <p:graphicFrame>
        <p:nvGraphicFramePr>
          <p:cNvPr id="14" name="Diagram 13">
            <a:extLst>
              <a:ext uri="{FF2B5EF4-FFF2-40B4-BE49-F238E27FC236}">
                <a16:creationId xmlns:a16="http://schemas.microsoft.com/office/drawing/2014/main" id="{2231A457-6EE7-CE79-C835-0DF2F5849A7C}"/>
              </a:ext>
            </a:extLst>
          </p:cNvPr>
          <p:cNvGraphicFramePr/>
          <p:nvPr>
            <p:extLst>
              <p:ext uri="{D42A27DB-BD31-4B8C-83A1-F6EECF244321}">
                <p14:modId xmlns:p14="http://schemas.microsoft.com/office/powerpoint/2010/main" val="4017758239"/>
              </p:ext>
            </p:extLst>
          </p:nvPr>
        </p:nvGraphicFramePr>
        <p:xfrm>
          <a:off x="2153478" y="1457739"/>
          <a:ext cx="7885043" cy="3889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B014ADD7-799A-BD84-84FB-3358A2C71C0F}"/>
              </a:ext>
            </a:extLst>
          </p:cNvPr>
          <p:cNvSpPr>
            <a:spLocks noGrp="1"/>
          </p:cNvSpPr>
          <p:nvPr>
            <p:ph type="dt" sz="half" idx="10"/>
          </p:nvPr>
        </p:nvSpPr>
        <p:spPr/>
        <p:txBody>
          <a:bodyPr/>
          <a:lstStyle/>
          <a:p>
            <a:fld id="{887A1835-BE2A-3F43-8DE3-9469CCBBB149}" type="datetime1">
              <a:rPr lang="en-US" smtClean="0"/>
              <a:t>5/13/2023</a:t>
            </a:fld>
            <a:endParaRPr lang="en-BD"/>
          </a:p>
        </p:txBody>
      </p:sp>
      <p:sp>
        <p:nvSpPr>
          <p:cNvPr id="3" name="TextBox 2">
            <a:extLst>
              <a:ext uri="{FF2B5EF4-FFF2-40B4-BE49-F238E27FC236}">
                <a16:creationId xmlns:a16="http://schemas.microsoft.com/office/drawing/2014/main" id="{C75BF0EF-F2E1-50B9-1364-30DA02301D4D}"/>
              </a:ext>
            </a:extLst>
          </p:cNvPr>
          <p:cNvSpPr txBox="1"/>
          <p:nvPr/>
        </p:nvSpPr>
        <p:spPr>
          <a:xfrm>
            <a:off x="722854" y="-84287"/>
            <a:ext cx="5028941"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Validation: </a:t>
            </a:r>
            <a:r>
              <a:rPr lang="en-US" sz="4400" dirty="0">
                <a:latin typeface="Times New Roman" panose="02020603050405020304" pitchFamily="18" charset="0"/>
                <a:cs typeface="Times New Roman" panose="02020603050405020304" pitchFamily="18" charset="0"/>
              </a:rPr>
              <a:t>Comment</a:t>
            </a:r>
          </a:p>
        </p:txBody>
      </p:sp>
    </p:spTree>
    <p:extLst>
      <p:ext uri="{BB962C8B-B14F-4D97-AF65-F5344CB8AC3E}">
        <p14:creationId xmlns:p14="http://schemas.microsoft.com/office/powerpoint/2010/main" val="584145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18</a:t>
            </a:fld>
            <a:endParaRPr lang="en-US"/>
          </a:p>
        </p:txBody>
      </p:sp>
      <p:sp>
        <p:nvSpPr>
          <p:cNvPr id="2" name="Date Placeholder 1">
            <a:extLst>
              <a:ext uri="{FF2B5EF4-FFF2-40B4-BE49-F238E27FC236}">
                <a16:creationId xmlns:a16="http://schemas.microsoft.com/office/drawing/2014/main" id="{AE72AFD4-89F8-4AEC-5FC9-BE304F253F18}"/>
              </a:ext>
            </a:extLst>
          </p:cNvPr>
          <p:cNvSpPr>
            <a:spLocks noGrp="1"/>
          </p:cNvSpPr>
          <p:nvPr>
            <p:ph type="dt" sz="half" idx="10"/>
          </p:nvPr>
        </p:nvSpPr>
        <p:spPr/>
        <p:txBody>
          <a:bodyPr/>
          <a:lstStyle/>
          <a:p>
            <a:fld id="{ED167B99-C0F5-DD47-B927-B10C50C90AB2}" type="datetime1">
              <a:rPr lang="en-US" smtClean="0"/>
              <a:t>5/13/2023</a:t>
            </a:fld>
            <a:endParaRPr lang="en-BD"/>
          </a:p>
        </p:txBody>
      </p:sp>
      <p:sp>
        <p:nvSpPr>
          <p:cNvPr id="4" name="TextBox 3">
            <a:extLst>
              <a:ext uri="{FF2B5EF4-FFF2-40B4-BE49-F238E27FC236}">
                <a16:creationId xmlns:a16="http://schemas.microsoft.com/office/drawing/2014/main" id="{2EC67654-C09B-2FE1-D2E8-321DBE959B0C}"/>
              </a:ext>
            </a:extLst>
          </p:cNvPr>
          <p:cNvSpPr txBox="1"/>
          <p:nvPr/>
        </p:nvSpPr>
        <p:spPr>
          <a:xfrm>
            <a:off x="722854" y="-84287"/>
            <a:ext cx="7504875"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Results: </a:t>
            </a:r>
            <a:r>
              <a:rPr lang="en-US" sz="4400" dirty="0">
                <a:latin typeface="Times New Roman" panose="02020603050405020304" pitchFamily="18" charset="0"/>
                <a:cs typeface="Times New Roman" panose="02020603050405020304" pitchFamily="18" charset="0"/>
              </a:rPr>
              <a:t>Mach Contour Analysis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0" y="997372"/>
            <a:ext cx="2571934" cy="2286000"/>
          </a:xfrm>
          <a:prstGeom prst="rect">
            <a:avLst/>
          </a:prstGeom>
        </p:spPr>
      </p:pic>
      <p:pic>
        <p:nvPicPr>
          <p:cNvPr id="5" name="Picture 4"/>
          <p:cNvPicPr>
            <a:picLocks noChangeAspect="1"/>
          </p:cNvPicPr>
          <p:nvPr/>
        </p:nvPicPr>
        <p:blipFill>
          <a:blip r:embed="rId4"/>
          <a:srcRect/>
          <a:stretch/>
        </p:blipFill>
        <p:spPr>
          <a:xfrm>
            <a:off x="4774143" y="997372"/>
            <a:ext cx="2571934" cy="2286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928" y="948520"/>
            <a:ext cx="2571935" cy="2286000"/>
          </a:xfrm>
          <a:prstGeom prst="rect">
            <a:avLst/>
          </a:prstGeom>
        </p:spPr>
      </p:pic>
      <p:pic>
        <p:nvPicPr>
          <p:cNvPr id="7" name="Picture 6"/>
          <p:cNvPicPr>
            <a:picLocks noChangeAspect="1"/>
          </p:cNvPicPr>
          <p:nvPr/>
        </p:nvPicPr>
        <p:blipFill>
          <a:blip r:embed="rId6"/>
          <a:srcRect/>
          <a:stretch/>
        </p:blipFill>
        <p:spPr>
          <a:xfrm>
            <a:off x="1159360" y="3490877"/>
            <a:ext cx="2571934" cy="228599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4144" y="3490877"/>
            <a:ext cx="2571934" cy="228599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8927" y="3480518"/>
            <a:ext cx="2571934" cy="2286000"/>
          </a:xfrm>
          <a:prstGeom prst="rect">
            <a:avLst/>
          </a:prstGeom>
        </p:spPr>
      </p:pic>
      <p:sp>
        <p:nvSpPr>
          <p:cNvPr id="13" name="TextBox 12"/>
          <p:cNvSpPr txBox="1"/>
          <p:nvPr/>
        </p:nvSpPr>
        <p:spPr>
          <a:xfrm>
            <a:off x="1832018" y="321416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 NPR 2.4</a:t>
            </a:r>
          </a:p>
        </p:txBody>
      </p:sp>
      <p:sp>
        <p:nvSpPr>
          <p:cNvPr id="17" name="TextBox 16"/>
          <p:cNvSpPr txBox="1"/>
          <p:nvPr/>
        </p:nvSpPr>
        <p:spPr>
          <a:xfrm>
            <a:off x="5446801" y="3214167"/>
            <a:ext cx="130676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NPR 2.7</a:t>
            </a:r>
          </a:p>
        </p:txBody>
      </p:sp>
      <p:sp>
        <p:nvSpPr>
          <p:cNvPr id="18" name="TextBox 17"/>
          <p:cNvSpPr txBox="1"/>
          <p:nvPr/>
        </p:nvSpPr>
        <p:spPr>
          <a:xfrm>
            <a:off x="9061585" y="321416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NPR 3.0</a:t>
            </a:r>
          </a:p>
        </p:txBody>
      </p:sp>
      <p:sp>
        <p:nvSpPr>
          <p:cNvPr id="19" name="TextBox 18"/>
          <p:cNvSpPr txBox="1"/>
          <p:nvPr/>
        </p:nvSpPr>
        <p:spPr>
          <a:xfrm>
            <a:off x="9061585" y="5776877"/>
            <a:ext cx="12682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 NPR 4.8</a:t>
            </a:r>
          </a:p>
        </p:txBody>
      </p:sp>
      <p:sp>
        <p:nvSpPr>
          <p:cNvPr id="20" name="TextBox 19"/>
          <p:cNvSpPr txBox="1"/>
          <p:nvPr/>
        </p:nvSpPr>
        <p:spPr>
          <a:xfrm>
            <a:off x="5446801" y="577687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 NPR 4.2</a:t>
            </a:r>
          </a:p>
        </p:txBody>
      </p:sp>
      <p:sp>
        <p:nvSpPr>
          <p:cNvPr id="21" name="TextBox 20"/>
          <p:cNvSpPr txBox="1"/>
          <p:nvPr/>
        </p:nvSpPr>
        <p:spPr>
          <a:xfrm>
            <a:off x="1832017" y="5776877"/>
            <a:ext cx="130676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 NPR 3.9</a:t>
            </a:r>
          </a:p>
        </p:txBody>
      </p:sp>
      <p:sp>
        <p:nvSpPr>
          <p:cNvPr id="16" name="TextBox 15">
            <a:extLst>
              <a:ext uri="{FF2B5EF4-FFF2-40B4-BE49-F238E27FC236}">
                <a16:creationId xmlns:a16="http://schemas.microsoft.com/office/drawing/2014/main" id="{5AC4E7E0-2DAB-E276-2BBB-79CEC9E827F9}"/>
              </a:ext>
            </a:extLst>
          </p:cNvPr>
          <p:cNvSpPr txBox="1"/>
          <p:nvPr/>
        </p:nvSpPr>
        <p:spPr>
          <a:xfrm>
            <a:off x="5055420" y="699847"/>
            <a:ext cx="1874722" cy="339945"/>
          </a:xfrm>
          <a:prstGeom prst="rect">
            <a:avLst/>
          </a:prstGeom>
          <a:blipFill>
            <a:blip r:embed="rId9"/>
            <a:stretch>
              <a:fillRect l="-2838" t="4" b="-412063"/>
            </a:stretch>
          </a:blipFill>
        </p:spPr>
        <p:txBody>
          <a:bodyPr wrap="square" rtlCol="0">
            <a:spAutoFit/>
          </a:bodyPr>
          <a:lstStyle/>
          <a:p>
            <a:endParaRPr lang="en-US" dirty="0"/>
          </a:p>
        </p:txBody>
      </p:sp>
      <p:sp>
        <p:nvSpPr>
          <p:cNvPr id="15" name="TextBox 14"/>
          <p:cNvSpPr txBox="1"/>
          <p:nvPr/>
        </p:nvSpPr>
        <p:spPr>
          <a:xfrm>
            <a:off x="2791242" y="6068795"/>
            <a:ext cx="789900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Fig.01 : Mach Contour for Expansion ramp angle 25 degree at different NPR</a:t>
            </a:r>
          </a:p>
        </p:txBody>
      </p:sp>
    </p:spTree>
    <p:extLst>
      <p:ext uri="{BB962C8B-B14F-4D97-AF65-F5344CB8AC3E}">
        <p14:creationId xmlns:p14="http://schemas.microsoft.com/office/powerpoint/2010/main" val="399422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19</a:t>
            </a:fld>
            <a:endParaRPr lang="en-US"/>
          </a:p>
        </p:txBody>
      </p:sp>
      <p:sp>
        <p:nvSpPr>
          <p:cNvPr id="2" name="Date Placeholder 1">
            <a:extLst>
              <a:ext uri="{FF2B5EF4-FFF2-40B4-BE49-F238E27FC236}">
                <a16:creationId xmlns:a16="http://schemas.microsoft.com/office/drawing/2014/main" id="{AE72AFD4-89F8-4AEC-5FC9-BE304F253F18}"/>
              </a:ext>
            </a:extLst>
          </p:cNvPr>
          <p:cNvSpPr>
            <a:spLocks noGrp="1"/>
          </p:cNvSpPr>
          <p:nvPr>
            <p:ph type="dt" sz="half" idx="10"/>
          </p:nvPr>
        </p:nvSpPr>
        <p:spPr/>
        <p:txBody>
          <a:bodyPr/>
          <a:lstStyle/>
          <a:p>
            <a:fld id="{ED167B99-C0F5-DD47-B927-B10C50C90AB2}" type="datetime1">
              <a:rPr lang="en-US" smtClean="0"/>
              <a:t>5/13/2023</a:t>
            </a:fld>
            <a:endParaRPr lang="en-BD"/>
          </a:p>
        </p:txBody>
      </p:sp>
      <p:sp>
        <p:nvSpPr>
          <p:cNvPr id="4" name="TextBox 3">
            <a:extLst>
              <a:ext uri="{FF2B5EF4-FFF2-40B4-BE49-F238E27FC236}">
                <a16:creationId xmlns:a16="http://schemas.microsoft.com/office/drawing/2014/main" id="{2EC67654-C09B-2FE1-D2E8-321DBE959B0C}"/>
              </a:ext>
            </a:extLst>
          </p:cNvPr>
          <p:cNvSpPr txBox="1"/>
          <p:nvPr/>
        </p:nvSpPr>
        <p:spPr>
          <a:xfrm>
            <a:off x="722854" y="-84287"/>
            <a:ext cx="7504875"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Results: </a:t>
            </a:r>
            <a:r>
              <a:rPr lang="en-US" sz="4400" dirty="0">
                <a:latin typeface="Times New Roman" panose="02020603050405020304" pitchFamily="18" charset="0"/>
                <a:cs typeface="Times New Roman" panose="02020603050405020304" pitchFamily="18" charset="0"/>
              </a:rPr>
              <a:t>Mach Contour Analysis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0" y="997372"/>
            <a:ext cx="2571934" cy="22859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43" y="997372"/>
            <a:ext cx="2571934" cy="22860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928" y="948520"/>
            <a:ext cx="2571934" cy="2286000"/>
          </a:xfrm>
          <a:prstGeom prst="rect">
            <a:avLst/>
          </a:prstGeom>
        </p:spPr>
      </p:pic>
      <p:pic>
        <p:nvPicPr>
          <p:cNvPr id="7" name="Picture 6"/>
          <p:cNvPicPr>
            <a:picLocks noChangeAspect="1"/>
          </p:cNvPicPr>
          <p:nvPr/>
        </p:nvPicPr>
        <p:blipFill>
          <a:blip r:embed="rId6"/>
          <a:srcRect/>
          <a:stretch/>
        </p:blipFill>
        <p:spPr>
          <a:xfrm>
            <a:off x="1159361" y="3490877"/>
            <a:ext cx="2571932" cy="2285999"/>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4144" y="3490877"/>
            <a:ext cx="2571934" cy="2285999"/>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8927" y="3480518"/>
            <a:ext cx="2571934" cy="2285999"/>
          </a:xfrm>
          <a:prstGeom prst="rect">
            <a:avLst/>
          </a:prstGeom>
        </p:spPr>
      </p:pic>
      <p:sp>
        <p:nvSpPr>
          <p:cNvPr id="13" name="TextBox 12"/>
          <p:cNvSpPr txBox="1"/>
          <p:nvPr/>
        </p:nvSpPr>
        <p:spPr>
          <a:xfrm>
            <a:off x="1832018" y="321416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 NPR 2.4</a:t>
            </a:r>
          </a:p>
        </p:txBody>
      </p:sp>
      <p:sp>
        <p:nvSpPr>
          <p:cNvPr id="17" name="TextBox 16"/>
          <p:cNvSpPr txBox="1"/>
          <p:nvPr/>
        </p:nvSpPr>
        <p:spPr>
          <a:xfrm>
            <a:off x="5446801" y="3214167"/>
            <a:ext cx="130676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NPR 2.7</a:t>
            </a:r>
          </a:p>
        </p:txBody>
      </p:sp>
      <p:sp>
        <p:nvSpPr>
          <p:cNvPr id="18" name="TextBox 17"/>
          <p:cNvSpPr txBox="1"/>
          <p:nvPr/>
        </p:nvSpPr>
        <p:spPr>
          <a:xfrm>
            <a:off x="9061585" y="321416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NPR 3.0</a:t>
            </a:r>
          </a:p>
        </p:txBody>
      </p:sp>
      <p:sp>
        <p:nvSpPr>
          <p:cNvPr id="19" name="TextBox 18"/>
          <p:cNvSpPr txBox="1"/>
          <p:nvPr/>
        </p:nvSpPr>
        <p:spPr>
          <a:xfrm>
            <a:off x="9061585" y="5776877"/>
            <a:ext cx="12682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 NPR 4.8</a:t>
            </a:r>
          </a:p>
        </p:txBody>
      </p:sp>
      <p:sp>
        <p:nvSpPr>
          <p:cNvPr id="20" name="TextBox 19"/>
          <p:cNvSpPr txBox="1"/>
          <p:nvPr/>
        </p:nvSpPr>
        <p:spPr>
          <a:xfrm>
            <a:off x="5446801" y="577687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 NPR 4.2</a:t>
            </a:r>
          </a:p>
        </p:txBody>
      </p:sp>
      <p:sp>
        <p:nvSpPr>
          <p:cNvPr id="21" name="TextBox 20"/>
          <p:cNvSpPr txBox="1"/>
          <p:nvPr/>
        </p:nvSpPr>
        <p:spPr>
          <a:xfrm>
            <a:off x="1832017" y="5776877"/>
            <a:ext cx="130676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 NPR 3.9</a:t>
            </a:r>
          </a:p>
        </p:txBody>
      </p:sp>
      <p:sp>
        <p:nvSpPr>
          <p:cNvPr id="16" name="TextBox 15">
            <a:extLst>
              <a:ext uri="{FF2B5EF4-FFF2-40B4-BE49-F238E27FC236}">
                <a16:creationId xmlns:a16="http://schemas.microsoft.com/office/drawing/2014/main" id="{5AC4E7E0-2DAB-E276-2BBB-79CEC9E827F9}"/>
              </a:ext>
            </a:extLst>
          </p:cNvPr>
          <p:cNvSpPr txBox="1"/>
          <p:nvPr/>
        </p:nvSpPr>
        <p:spPr>
          <a:xfrm>
            <a:off x="5055420" y="699847"/>
            <a:ext cx="1874722" cy="339945"/>
          </a:xfrm>
          <a:prstGeom prst="rect">
            <a:avLst/>
          </a:prstGeom>
          <a:blipFill>
            <a:blip r:embed="rId9"/>
            <a:stretch>
              <a:fillRect l="-2838" t="4" b="-412063"/>
            </a:stretch>
          </a:blipFill>
        </p:spPr>
        <p:txBody>
          <a:bodyPr wrap="square" rtlCol="0">
            <a:spAutoFit/>
          </a:bodyPr>
          <a:lstStyle/>
          <a:p>
            <a:endParaRPr lang="en-US" dirty="0"/>
          </a:p>
        </p:txBody>
      </p:sp>
      <p:sp>
        <p:nvSpPr>
          <p:cNvPr id="15" name="TextBox 14"/>
          <p:cNvSpPr txBox="1"/>
          <p:nvPr/>
        </p:nvSpPr>
        <p:spPr>
          <a:xfrm>
            <a:off x="2445327" y="6089094"/>
            <a:ext cx="7899006"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Fig.02 : Mach Contour for Expansion ramp angle 27 degree at different NPR</a:t>
            </a:r>
          </a:p>
        </p:txBody>
      </p:sp>
    </p:spTree>
    <p:extLst>
      <p:ext uri="{BB962C8B-B14F-4D97-AF65-F5344CB8AC3E}">
        <p14:creationId xmlns:p14="http://schemas.microsoft.com/office/powerpoint/2010/main" val="37854247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BA47668-9BC2-1F07-5CD5-FCCCEC89B3D2}"/>
              </a:ext>
            </a:extLst>
          </p:cNvPr>
          <p:cNvPicPr>
            <a:picLocks noChangeAspect="1"/>
          </p:cNvPicPr>
          <p:nvPr/>
        </p:nvPicPr>
        <p:blipFill>
          <a:blip r:embed="rId2"/>
          <a:stretch>
            <a:fillRect/>
          </a:stretch>
        </p:blipFill>
        <p:spPr>
          <a:xfrm>
            <a:off x="9045566" y="1574908"/>
            <a:ext cx="2857682" cy="3708183"/>
          </a:xfrm>
          <a:prstGeom prst="rect">
            <a:avLst/>
          </a:prstGeom>
        </p:spPr>
      </p:pic>
      <p:sp>
        <p:nvSpPr>
          <p:cNvPr id="17" name="TextBox 16">
            <a:extLst>
              <a:ext uri="{FF2B5EF4-FFF2-40B4-BE49-F238E27FC236}">
                <a16:creationId xmlns:a16="http://schemas.microsoft.com/office/drawing/2014/main" id="{F0152F36-A3F4-CE13-79E7-FAC4E2CB1E12}"/>
              </a:ext>
            </a:extLst>
          </p:cNvPr>
          <p:cNvSpPr txBox="1"/>
          <p:nvPr/>
        </p:nvSpPr>
        <p:spPr>
          <a:xfrm>
            <a:off x="722854" y="-84287"/>
            <a:ext cx="2973891"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21" name="Rounded Rectangle 20">
            <a:extLst>
              <a:ext uri="{FF2B5EF4-FFF2-40B4-BE49-F238E27FC236}">
                <a16:creationId xmlns:a16="http://schemas.microsoft.com/office/drawing/2014/main" id="{6F8E0AC1-8253-2E92-8108-877990856929}"/>
              </a:ext>
            </a:extLst>
          </p:cNvPr>
          <p:cNvSpPr/>
          <p:nvPr/>
        </p:nvSpPr>
        <p:spPr>
          <a:xfrm>
            <a:off x="833599" y="1244869"/>
            <a:ext cx="2038776" cy="9713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000" dirty="0">
                <a:latin typeface="Times New Roman" panose="02020603050405020304" pitchFamily="18" charset="0"/>
                <a:cs typeface="Times New Roman" panose="02020603050405020304" pitchFamily="18" charset="0"/>
              </a:rPr>
              <a:t>Single Expansion Ramp Nozzle</a:t>
            </a:r>
          </a:p>
        </p:txBody>
      </p:sp>
      <p:sp>
        <p:nvSpPr>
          <p:cNvPr id="22" name="Rounded Rectangle 21">
            <a:extLst>
              <a:ext uri="{FF2B5EF4-FFF2-40B4-BE49-F238E27FC236}">
                <a16:creationId xmlns:a16="http://schemas.microsoft.com/office/drawing/2014/main" id="{B4BDC365-CC65-5A8E-E94B-E4A710D6B406}"/>
              </a:ext>
            </a:extLst>
          </p:cNvPr>
          <p:cNvSpPr/>
          <p:nvPr/>
        </p:nvSpPr>
        <p:spPr>
          <a:xfrm>
            <a:off x="3652994" y="1244869"/>
            <a:ext cx="2038776" cy="9713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000" dirty="0">
                <a:latin typeface="Times New Roman" panose="02020603050405020304" pitchFamily="18" charset="0"/>
                <a:cs typeface="Times New Roman" panose="02020603050405020304" pitchFamily="18" charset="0"/>
              </a:rPr>
              <a:t>Why Single Expansion Ramp Nozzle?</a:t>
            </a:r>
          </a:p>
        </p:txBody>
      </p:sp>
      <p:sp>
        <p:nvSpPr>
          <p:cNvPr id="23" name="Rounded Rectangle 22">
            <a:extLst>
              <a:ext uri="{FF2B5EF4-FFF2-40B4-BE49-F238E27FC236}">
                <a16:creationId xmlns:a16="http://schemas.microsoft.com/office/drawing/2014/main" id="{6C0CB989-6FBA-7878-8A2D-6CD58A54893E}"/>
              </a:ext>
            </a:extLst>
          </p:cNvPr>
          <p:cNvSpPr/>
          <p:nvPr/>
        </p:nvSpPr>
        <p:spPr>
          <a:xfrm>
            <a:off x="6433176" y="1244869"/>
            <a:ext cx="2038776" cy="9713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000" dirty="0">
                <a:latin typeface="Times New Roman" panose="02020603050405020304" pitchFamily="18" charset="0"/>
                <a:cs typeface="Times New Roman" panose="02020603050405020304" pitchFamily="18" charset="0"/>
              </a:rPr>
              <a:t>Over Expanded Condition</a:t>
            </a:r>
          </a:p>
        </p:txBody>
      </p:sp>
      <p:sp>
        <p:nvSpPr>
          <p:cNvPr id="24" name="Rounded Rectangle 23">
            <a:extLst>
              <a:ext uri="{FF2B5EF4-FFF2-40B4-BE49-F238E27FC236}">
                <a16:creationId xmlns:a16="http://schemas.microsoft.com/office/drawing/2014/main" id="{68BEF21C-8CB6-B3BB-8857-0C7091A7621A}"/>
              </a:ext>
            </a:extLst>
          </p:cNvPr>
          <p:cNvSpPr/>
          <p:nvPr/>
        </p:nvSpPr>
        <p:spPr>
          <a:xfrm>
            <a:off x="602876" y="2327749"/>
            <a:ext cx="2500222" cy="3045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latin typeface="Times New Roman" panose="02020603050405020304" pitchFamily="18" charset="0"/>
                <a:cs typeface="Times New Roman" panose="02020603050405020304" pitchFamily="18" charset="0"/>
              </a:rPr>
              <a:t>Physically straight expansion nozzle where only one side of the gas pressure is transferred. </a:t>
            </a:r>
          </a:p>
          <a:p>
            <a:pPr algn="ctr"/>
            <a:endParaRPr lang="en-BD" sz="1400" dirty="0">
              <a:latin typeface="Times New Roman" panose="02020603050405020304" pitchFamily="18" charset="0"/>
              <a:cs typeface="Times New Roman" panose="02020603050405020304" pitchFamily="18" charset="0"/>
            </a:endParaRPr>
          </a:p>
        </p:txBody>
      </p:sp>
      <p:sp>
        <p:nvSpPr>
          <p:cNvPr id="25" name="Rounded Rectangle 24">
            <a:extLst>
              <a:ext uri="{FF2B5EF4-FFF2-40B4-BE49-F238E27FC236}">
                <a16:creationId xmlns:a16="http://schemas.microsoft.com/office/drawing/2014/main" id="{B4A4D364-DC96-27D3-2FD3-ED5CFD7B4AF3}"/>
              </a:ext>
            </a:extLst>
          </p:cNvPr>
          <p:cNvSpPr/>
          <p:nvPr/>
        </p:nvSpPr>
        <p:spPr>
          <a:xfrm>
            <a:off x="3445989" y="2327749"/>
            <a:ext cx="2500222" cy="3045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kern="100" dirty="0">
                <a:effectLst/>
                <a:latin typeface="Times New Roman" panose="02020603050405020304" pitchFamily="18" charset="0"/>
                <a:ea typeface="Calibri" panose="020F0502020204030204" pitchFamily="34" charset="0"/>
                <a:cs typeface="Times New Roman" panose="02020603050405020304" pitchFamily="18" charset="0"/>
              </a:rPr>
              <a:t>Due to its greater adaptability and lighter structure</a:t>
            </a:r>
            <a:r>
              <a:rPr lang="en-BD" sz="2400" dirty="0">
                <a:effectLst/>
                <a:latin typeface="Times New Roman" panose="02020603050405020304" pitchFamily="18" charset="0"/>
                <a:cs typeface="Times New Roman" panose="02020603050405020304" pitchFamily="18" charset="0"/>
              </a:rPr>
              <a:t> </a:t>
            </a:r>
            <a:endParaRPr lang="en-BD" sz="2400" dirty="0">
              <a:latin typeface="Times New Roman" panose="02020603050405020304" pitchFamily="18" charset="0"/>
              <a:cs typeface="Times New Roman" panose="02020603050405020304" pitchFamily="18" charset="0"/>
            </a:endParaRPr>
          </a:p>
          <a:p>
            <a:pPr algn="ctr"/>
            <a:endParaRPr lang="en-BD" sz="1400" dirty="0">
              <a:latin typeface="Times New Roman" panose="02020603050405020304" pitchFamily="18" charset="0"/>
              <a:cs typeface="Times New Roman" panose="02020603050405020304" pitchFamily="18" charset="0"/>
            </a:endParaRPr>
          </a:p>
        </p:txBody>
      </p:sp>
      <p:sp>
        <p:nvSpPr>
          <p:cNvPr id="26" name="Rounded Rectangle 25">
            <a:extLst>
              <a:ext uri="{FF2B5EF4-FFF2-40B4-BE49-F238E27FC236}">
                <a16:creationId xmlns:a16="http://schemas.microsoft.com/office/drawing/2014/main" id="{7D789B49-C803-06F8-6D9B-72DA0471E217}"/>
              </a:ext>
            </a:extLst>
          </p:cNvPr>
          <p:cNvSpPr/>
          <p:nvPr/>
        </p:nvSpPr>
        <p:spPr>
          <a:xfrm>
            <a:off x="6202453" y="2327749"/>
            <a:ext cx="2500222" cy="30456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BD" sz="2400" dirty="0">
                <a:latin typeface="Times New Roman" panose="02020603050405020304" pitchFamily="18" charset="0"/>
                <a:cs typeface="Times New Roman" panose="02020603050405020304" pitchFamily="18" charset="0"/>
              </a:rPr>
              <a:t>If the nozzle exit pressure is less than the back pressure </a:t>
            </a:r>
          </a:p>
          <a:p>
            <a:pPr algn="ctr"/>
            <a:endParaRPr lang="en-BD" sz="1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6170497-87A6-87D4-2DC7-4985D695D8CF}"/>
              </a:ext>
            </a:extLst>
          </p:cNvPr>
          <p:cNvSpPr>
            <a:spLocks noGrp="1"/>
          </p:cNvSpPr>
          <p:nvPr>
            <p:ph type="dt" sz="half" idx="10"/>
          </p:nvPr>
        </p:nvSpPr>
        <p:spPr/>
        <p:txBody>
          <a:bodyPr/>
          <a:lstStyle/>
          <a:p>
            <a:fld id="{0C1EF80F-43DF-5544-B95F-DDAFF89A6555}" type="datetime1">
              <a:rPr lang="en-US" smtClean="0"/>
              <a:t>5/13/2023</a:t>
            </a:fld>
            <a:endParaRPr lang="en-BD"/>
          </a:p>
        </p:txBody>
      </p:sp>
      <p:sp>
        <p:nvSpPr>
          <p:cNvPr id="3" name="Footer Placeholder 2">
            <a:extLst>
              <a:ext uri="{FF2B5EF4-FFF2-40B4-BE49-F238E27FC236}">
                <a16:creationId xmlns:a16="http://schemas.microsoft.com/office/drawing/2014/main" id="{7A6F84E4-D1C4-2248-9086-E2BED53BC9C3}"/>
              </a:ext>
            </a:extLst>
          </p:cNvPr>
          <p:cNvSpPr>
            <a:spLocks noGrp="1"/>
          </p:cNvSpPr>
          <p:nvPr>
            <p:ph type="ftr" sz="quarter" idx="11"/>
          </p:nvPr>
        </p:nvSpPr>
        <p:spPr/>
        <p:txBody>
          <a:bodyPr/>
          <a:lstStyle/>
          <a:p>
            <a:r>
              <a:rPr lang="en-GB"/>
              <a:t>Department of Mechanical Engineering</a:t>
            </a:r>
            <a:endParaRPr lang="en-BD"/>
          </a:p>
        </p:txBody>
      </p:sp>
      <p:sp>
        <p:nvSpPr>
          <p:cNvPr id="4" name="Slide Number Placeholder 3">
            <a:extLst>
              <a:ext uri="{FF2B5EF4-FFF2-40B4-BE49-F238E27FC236}">
                <a16:creationId xmlns:a16="http://schemas.microsoft.com/office/drawing/2014/main" id="{8E96AED9-1135-A3DE-17E0-426A0121A404}"/>
              </a:ext>
            </a:extLst>
          </p:cNvPr>
          <p:cNvSpPr>
            <a:spLocks noGrp="1"/>
          </p:cNvSpPr>
          <p:nvPr>
            <p:ph type="sldNum" sz="quarter" idx="12"/>
          </p:nvPr>
        </p:nvSpPr>
        <p:spPr/>
        <p:txBody>
          <a:bodyPr/>
          <a:lstStyle/>
          <a:p>
            <a:fld id="{65AADA22-B33B-F146-86BF-181F9218BA52}" type="slidenum">
              <a:rPr lang="en-BD" smtClean="0"/>
              <a:t>2</a:t>
            </a:fld>
            <a:endParaRPr lang="en-BD"/>
          </a:p>
        </p:txBody>
      </p:sp>
    </p:spTree>
    <p:extLst>
      <p:ext uri="{BB962C8B-B14F-4D97-AF65-F5344CB8AC3E}">
        <p14:creationId xmlns:p14="http://schemas.microsoft.com/office/powerpoint/2010/main" val="877471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20</a:t>
            </a:fld>
            <a:endParaRPr lang="en-US"/>
          </a:p>
        </p:txBody>
      </p:sp>
      <p:sp>
        <p:nvSpPr>
          <p:cNvPr id="2" name="Date Placeholder 1">
            <a:extLst>
              <a:ext uri="{FF2B5EF4-FFF2-40B4-BE49-F238E27FC236}">
                <a16:creationId xmlns:a16="http://schemas.microsoft.com/office/drawing/2014/main" id="{AE72AFD4-89F8-4AEC-5FC9-BE304F253F18}"/>
              </a:ext>
            </a:extLst>
          </p:cNvPr>
          <p:cNvSpPr>
            <a:spLocks noGrp="1"/>
          </p:cNvSpPr>
          <p:nvPr>
            <p:ph type="dt" sz="half" idx="10"/>
          </p:nvPr>
        </p:nvSpPr>
        <p:spPr/>
        <p:txBody>
          <a:bodyPr/>
          <a:lstStyle/>
          <a:p>
            <a:fld id="{ED167B99-C0F5-DD47-B927-B10C50C90AB2}" type="datetime1">
              <a:rPr lang="en-US" smtClean="0"/>
              <a:t>5/13/2023</a:t>
            </a:fld>
            <a:endParaRPr lang="en-BD"/>
          </a:p>
        </p:txBody>
      </p:sp>
      <p:sp>
        <p:nvSpPr>
          <p:cNvPr id="4" name="TextBox 3">
            <a:extLst>
              <a:ext uri="{FF2B5EF4-FFF2-40B4-BE49-F238E27FC236}">
                <a16:creationId xmlns:a16="http://schemas.microsoft.com/office/drawing/2014/main" id="{2EC67654-C09B-2FE1-D2E8-321DBE959B0C}"/>
              </a:ext>
            </a:extLst>
          </p:cNvPr>
          <p:cNvSpPr txBox="1"/>
          <p:nvPr/>
        </p:nvSpPr>
        <p:spPr>
          <a:xfrm>
            <a:off x="722854" y="-84287"/>
            <a:ext cx="7504875"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Results: </a:t>
            </a:r>
            <a:r>
              <a:rPr lang="en-US" sz="4400" dirty="0">
                <a:latin typeface="Times New Roman" panose="02020603050405020304" pitchFamily="18" charset="0"/>
                <a:cs typeface="Times New Roman" panose="02020603050405020304" pitchFamily="18" charset="0"/>
              </a:rPr>
              <a:t>Mach Contour Analysis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0" y="997372"/>
            <a:ext cx="2571934" cy="2285999"/>
          </a:xfrm>
          <a:prstGeom prst="rect">
            <a:avLst/>
          </a:prstGeom>
        </p:spPr>
      </p:pic>
      <p:pic>
        <p:nvPicPr>
          <p:cNvPr id="5" name="Picture 4"/>
          <p:cNvPicPr>
            <a:picLocks noChangeAspect="1"/>
          </p:cNvPicPr>
          <p:nvPr/>
        </p:nvPicPr>
        <p:blipFill>
          <a:blip r:embed="rId4"/>
          <a:srcRect/>
          <a:stretch/>
        </p:blipFill>
        <p:spPr>
          <a:xfrm>
            <a:off x="4774143" y="997372"/>
            <a:ext cx="2571934" cy="2285999"/>
          </a:xfrm>
          <a:prstGeom prst="rect">
            <a:avLst/>
          </a:prstGeom>
        </p:spPr>
      </p:pic>
      <p:pic>
        <p:nvPicPr>
          <p:cNvPr id="6" name="Picture 5"/>
          <p:cNvPicPr>
            <a:picLocks noChangeAspect="1"/>
          </p:cNvPicPr>
          <p:nvPr/>
        </p:nvPicPr>
        <p:blipFill>
          <a:blip r:embed="rId5"/>
          <a:srcRect/>
          <a:stretch/>
        </p:blipFill>
        <p:spPr>
          <a:xfrm>
            <a:off x="8388929" y="948520"/>
            <a:ext cx="2571932" cy="2285999"/>
          </a:xfrm>
          <a:prstGeom prst="rect">
            <a:avLst/>
          </a:prstGeom>
        </p:spPr>
      </p:pic>
      <p:pic>
        <p:nvPicPr>
          <p:cNvPr id="7" name="Picture 6"/>
          <p:cNvPicPr>
            <a:picLocks noChangeAspect="1"/>
          </p:cNvPicPr>
          <p:nvPr/>
        </p:nvPicPr>
        <p:blipFill>
          <a:blip r:embed="rId3"/>
          <a:srcRect/>
          <a:stretch/>
        </p:blipFill>
        <p:spPr>
          <a:xfrm>
            <a:off x="1159361" y="3490877"/>
            <a:ext cx="2571932" cy="2285999"/>
          </a:xfrm>
          <a:prstGeom prst="rect">
            <a:avLst/>
          </a:prstGeom>
        </p:spPr>
      </p:pic>
      <p:pic>
        <p:nvPicPr>
          <p:cNvPr id="9" name="Picture 8"/>
          <p:cNvPicPr>
            <a:picLocks noChangeAspect="1"/>
          </p:cNvPicPr>
          <p:nvPr/>
        </p:nvPicPr>
        <p:blipFill>
          <a:blip r:embed="rId6"/>
          <a:srcRect/>
          <a:stretch/>
        </p:blipFill>
        <p:spPr>
          <a:xfrm>
            <a:off x="4774145" y="3490877"/>
            <a:ext cx="2571932" cy="2285999"/>
          </a:xfrm>
          <a:prstGeom prst="rect">
            <a:avLst/>
          </a:prstGeom>
        </p:spPr>
      </p:pic>
      <p:pic>
        <p:nvPicPr>
          <p:cNvPr id="12" name="Picture 11"/>
          <p:cNvPicPr>
            <a:picLocks noChangeAspect="1"/>
          </p:cNvPicPr>
          <p:nvPr/>
        </p:nvPicPr>
        <p:blipFill>
          <a:blip r:embed="rId7"/>
          <a:srcRect/>
          <a:stretch/>
        </p:blipFill>
        <p:spPr>
          <a:xfrm>
            <a:off x="8388928" y="3480518"/>
            <a:ext cx="2571932" cy="2285998"/>
          </a:xfrm>
          <a:prstGeom prst="rect">
            <a:avLst/>
          </a:prstGeom>
        </p:spPr>
      </p:pic>
      <p:sp>
        <p:nvSpPr>
          <p:cNvPr id="13" name="TextBox 12"/>
          <p:cNvSpPr txBox="1"/>
          <p:nvPr/>
        </p:nvSpPr>
        <p:spPr>
          <a:xfrm>
            <a:off x="2224754" y="3202458"/>
            <a:ext cx="44114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a:t>
            </a:r>
          </a:p>
        </p:txBody>
      </p:sp>
      <p:sp>
        <p:nvSpPr>
          <p:cNvPr id="17" name="TextBox 16"/>
          <p:cNvSpPr txBox="1"/>
          <p:nvPr/>
        </p:nvSpPr>
        <p:spPr>
          <a:xfrm>
            <a:off x="5765796" y="3206757"/>
            <a:ext cx="45397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a:t>
            </a:r>
          </a:p>
        </p:txBody>
      </p:sp>
      <p:sp>
        <p:nvSpPr>
          <p:cNvPr id="18" name="TextBox 17"/>
          <p:cNvSpPr txBox="1"/>
          <p:nvPr/>
        </p:nvSpPr>
        <p:spPr>
          <a:xfrm>
            <a:off x="9475160" y="3198290"/>
            <a:ext cx="44114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a:t>
            </a:r>
          </a:p>
        </p:txBody>
      </p:sp>
      <p:sp>
        <p:nvSpPr>
          <p:cNvPr id="19" name="TextBox 18"/>
          <p:cNvSpPr txBox="1"/>
          <p:nvPr/>
        </p:nvSpPr>
        <p:spPr>
          <a:xfrm>
            <a:off x="9472419" y="5718662"/>
            <a:ext cx="44114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a:t>
            </a:r>
          </a:p>
        </p:txBody>
      </p:sp>
      <p:sp>
        <p:nvSpPr>
          <p:cNvPr id="20" name="TextBox 19"/>
          <p:cNvSpPr txBox="1"/>
          <p:nvPr/>
        </p:nvSpPr>
        <p:spPr>
          <a:xfrm>
            <a:off x="5765796" y="5702096"/>
            <a:ext cx="45397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a:t>
            </a:r>
          </a:p>
        </p:txBody>
      </p:sp>
      <p:sp>
        <p:nvSpPr>
          <p:cNvPr id="21" name="TextBox 20"/>
          <p:cNvSpPr txBox="1"/>
          <p:nvPr/>
        </p:nvSpPr>
        <p:spPr>
          <a:xfrm>
            <a:off x="2224754" y="5765543"/>
            <a:ext cx="44114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a:t>
            </a:r>
          </a:p>
        </p:txBody>
      </p:sp>
      <p:sp>
        <p:nvSpPr>
          <p:cNvPr id="16" name="TextBox 15">
            <a:extLst>
              <a:ext uri="{FF2B5EF4-FFF2-40B4-BE49-F238E27FC236}">
                <a16:creationId xmlns:a16="http://schemas.microsoft.com/office/drawing/2014/main" id="{5AC4E7E0-2DAB-E276-2BBB-79CEC9E827F9}"/>
              </a:ext>
            </a:extLst>
          </p:cNvPr>
          <p:cNvSpPr txBox="1"/>
          <p:nvPr/>
        </p:nvSpPr>
        <p:spPr>
          <a:xfrm>
            <a:off x="5055420" y="699847"/>
            <a:ext cx="1874722" cy="339945"/>
          </a:xfrm>
          <a:prstGeom prst="rect">
            <a:avLst/>
          </a:prstGeom>
          <a:blipFill>
            <a:blip r:embed="rId8"/>
            <a:stretch>
              <a:fillRect l="-2838" t="4" b="-412063"/>
            </a:stretch>
          </a:blipFill>
        </p:spPr>
        <p:txBody>
          <a:bodyPr wrap="square" rtlCol="0">
            <a:spAutoFit/>
          </a:bodyPr>
          <a:lstStyle/>
          <a:p>
            <a:endParaRPr lang="en-US" dirty="0"/>
          </a:p>
        </p:txBody>
      </p:sp>
      <p:sp>
        <p:nvSpPr>
          <p:cNvPr id="15" name="TextBox 14"/>
          <p:cNvSpPr txBox="1"/>
          <p:nvPr/>
        </p:nvSpPr>
        <p:spPr>
          <a:xfrm>
            <a:off x="1385060" y="6040243"/>
            <a:ext cx="10197339"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Fig.03: Comparison of Mach Contour for two different Expansion ramp angles at NPR (a) 2.4 (b) 3.0 (c) 3.9</a:t>
            </a:r>
          </a:p>
        </p:txBody>
      </p:sp>
      <p:sp>
        <p:nvSpPr>
          <p:cNvPr id="8" name="TextBox 7">
            <a:extLst>
              <a:ext uri="{FF2B5EF4-FFF2-40B4-BE49-F238E27FC236}">
                <a16:creationId xmlns:a16="http://schemas.microsoft.com/office/drawing/2014/main" id="{08E7748B-0954-C71A-0007-93587C3D34C9}"/>
              </a:ext>
            </a:extLst>
          </p:cNvPr>
          <p:cNvSpPr txBox="1"/>
          <p:nvPr/>
        </p:nvSpPr>
        <p:spPr>
          <a:xfrm>
            <a:off x="75024" y="1903349"/>
            <a:ext cx="112582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25 degree</a:t>
            </a:r>
          </a:p>
        </p:txBody>
      </p:sp>
      <p:sp>
        <p:nvSpPr>
          <p:cNvPr id="14" name="TextBox 13">
            <a:extLst>
              <a:ext uri="{FF2B5EF4-FFF2-40B4-BE49-F238E27FC236}">
                <a16:creationId xmlns:a16="http://schemas.microsoft.com/office/drawing/2014/main" id="{DD927221-90A7-91ED-CE39-BA0821F10DD7}"/>
              </a:ext>
            </a:extLst>
          </p:cNvPr>
          <p:cNvSpPr txBox="1"/>
          <p:nvPr/>
        </p:nvSpPr>
        <p:spPr>
          <a:xfrm>
            <a:off x="75024" y="4449210"/>
            <a:ext cx="108876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27 degree</a:t>
            </a:r>
          </a:p>
        </p:txBody>
      </p:sp>
    </p:spTree>
    <p:extLst>
      <p:ext uri="{BB962C8B-B14F-4D97-AF65-F5344CB8AC3E}">
        <p14:creationId xmlns:p14="http://schemas.microsoft.com/office/powerpoint/2010/main" val="2296760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21</a:t>
            </a:fld>
            <a:endParaRPr lang="en-US"/>
          </a:p>
        </p:txBody>
      </p:sp>
      <p:sp>
        <p:nvSpPr>
          <p:cNvPr id="2" name="Date Placeholder 1">
            <a:extLst>
              <a:ext uri="{FF2B5EF4-FFF2-40B4-BE49-F238E27FC236}">
                <a16:creationId xmlns:a16="http://schemas.microsoft.com/office/drawing/2014/main" id="{AE72AFD4-89F8-4AEC-5FC9-BE304F253F18}"/>
              </a:ext>
            </a:extLst>
          </p:cNvPr>
          <p:cNvSpPr>
            <a:spLocks noGrp="1"/>
          </p:cNvSpPr>
          <p:nvPr>
            <p:ph type="dt" sz="half" idx="10"/>
          </p:nvPr>
        </p:nvSpPr>
        <p:spPr/>
        <p:txBody>
          <a:bodyPr/>
          <a:lstStyle/>
          <a:p>
            <a:fld id="{ED167B99-C0F5-DD47-B927-B10C50C90AB2}" type="datetime1">
              <a:rPr lang="en-US" smtClean="0"/>
              <a:t>5/13/2023</a:t>
            </a:fld>
            <a:endParaRPr lang="en-BD"/>
          </a:p>
        </p:txBody>
      </p:sp>
      <p:sp>
        <p:nvSpPr>
          <p:cNvPr id="4" name="TextBox 3">
            <a:extLst>
              <a:ext uri="{FF2B5EF4-FFF2-40B4-BE49-F238E27FC236}">
                <a16:creationId xmlns:a16="http://schemas.microsoft.com/office/drawing/2014/main" id="{2EC67654-C09B-2FE1-D2E8-321DBE959B0C}"/>
              </a:ext>
            </a:extLst>
          </p:cNvPr>
          <p:cNvSpPr txBox="1"/>
          <p:nvPr/>
        </p:nvSpPr>
        <p:spPr>
          <a:xfrm>
            <a:off x="722854" y="-84287"/>
            <a:ext cx="8224624"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Results: </a:t>
            </a:r>
            <a:r>
              <a:rPr lang="en-US" sz="4400" dirty="0">
                <a:latin typeface="Times New Roman" panose="02020603050405020304" pitchFamily="18" charset="0"/>
                <a:cs typeface="Times New Roman" panose="02020603050405020304" pitchFamily="18" charset="0"/>
              </a:rPr>
              <a:t>Shock Interaction Analysis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360" y="997716"/>
            <a:ext cx="2571934" cy="228531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4143" y="997717"/>
            <a:ext cx="2571934" cy="228531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88928" y="948865"/>
            <a:ext cx="2571934" cy="2285310"/>
          </a:xfrm>
          <a:prstGeom prst="rect">
            <a:avLst/>
          </a:prstGeom>
        </p:spPr>
      </p:pic>
      <p:pic>
        <p:nvPicPr>
          <p:cNvPr id="7" name="Picture 6"/>
          <p:cNvPicPr>
            <a:picLocks noChangeAspect="1"/>
          </p:cNvPicPr>
          <p:nvPr/>
        </p:nvPicPr>
        <p:blipFill>
          <a:blip r:embed="rId6"/>
          <a:srcRect/>
          <a:stretch/>
        </p:blipFill>
        <p:spPr>
          <a:xfrm>
            <a:off x="1159360" y="3491221"/>
            <a:ext cx="2571933" cy="228531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4144" y="3491221"/>
            <a:ext cx="2571934" cy="228531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88927" y="3480862"/>
            <a:ext cx="2571934" cy="2285310"/>
          </a:xfrm>
          <a:prstGeom prst="rect">
            <a:avLst/>
          </a:prstGeom>
        </p:spPr>
      </p:pic>
      <p:sp>
        <p:nvSpPr>
          <p:cNvPr id="13" name="TextBox 12"/>
          <p:cNvSpPr txBox="1"/>
          <p:nvPr/>
        </p:nvSpPr>
        <p:spPr>
          <a:xfrm>
            <a:off x="1832018" y="321416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 NPR 2.4</a:t>
            </a:r>
          </a:p>
        </p:txBody>
      </p:sp>
      <p:sp>
        <p:nvSpPr>
          <p:cNvPr id="17" name="TextBox 16"/>
          <p:cNvSpPr txBox="1"/>
          <p:nvPr/>
        </p:nvSpPr>
        <p:spPr>
          <a:xfrm>
            <a:off x="5446801" y="3214167"/>
            <a:ext cx="130676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NPR 2.7</a:t>
            </a:r>
          </a:p>
        </p:txBody>
      </p:sp>
      <p:sp>
        <p:nvSpPr>
          <p:cNvPr id="18" name="TextBox 17"/>
          <p:cNvSpPr txBox="1"/>
          <p:nvPr/>
        </p:nvSpPr>
        <p:spPr>
          <a:xfrm>
            <a:off x="9061585" y="321416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NPR 3.0</a:t>
            </a:r>
          </a:p>
        </p:txBody>
      </p:sp>
      <p:sp>
        <p:nvSpPr>
          <p:cNvPr id="19" name="TextBox 18"/>
          <p:cNvSpPr txBox="1"/>
          <p:nvPr/>
        </p:nvSpPr>
        <p:spPr>
          <a:xfrm>
            <a:off x="9061585" y="5776877"/>
            <a:ext cx="12682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 NPR 4.8</a:t>
            </a:r>
          </a:p>
        </p:txBody>
      </p:sp>
      <p:sp>
        <p:nvSpPr>
          <p:cNvPr id="20" name="TextBox 19"/>
          <p:cNvSpPr txBox="1"/>
          <p:nvPr/>
        </p:nvSpPr>
        <p:spPr>
          <a:xfrm>
            <a:off x="5446801" y="577687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 NPR 4.2</a:t>
            </a:r>
          </a:p>
        </p:txBody>
      </p:sp>
      <p:sp>
        <p:nvSpPr>
          <p:cNvPr id="21" name="TextBox 20"/>
          <p:cNvSpPr txBox="1"/>
          <p:nvPr/>
        </p:nvSpPr>
        <p:spPr>
          <a:xfrm>
            <a:off x="1832017" y="5776877"/>
            <a:ext cx="130676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 NPR 3.9</a:t>
            </a:r>
          </a:p>
        </p:txBody>
      </p:sp>
      <p:sp>
        <p:nvSpPr>
          <p:cNvPr id="15" name="TextBox 14"/>
          <p:cNvSpPr txBox="1"/>
          <p:nvPr/>
        </p:nvSpPr>
        <p:spPr>
          <a:xfrm>
            <a:off x="2167467" y="6068795"/>
            <a:ext cx="852278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Fig.04: Density gradient Contour for Expansion ramp angle 25 degree at different NPR</a:t>
            </a:r>
          </a:p>
        </p:txBody>
      </p:sp>
    </p:spTree>
    <p:extLst>
      <p:ext uri="{BB962C8B-B14F-4D97-AF65-F5344CB8AC3E}">
        <p14:creationId xmlns:p14="http://schemas.microsoft.com/office/powerpoint/2010/main" val="714655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22</a:t>
            </a:fld>
            <a:endParaRPr lang="en-US"/>
          </a:p>
        </p:txBody>
      </p:sp>
      <p:sp>
        <p:nvSpPr>
          <p:cNvPr id="2" name="Date Placeholder 1">
            <a:extLst>
              <a:ext uri="{FF2B5EF4-FFF2-40B4-BE49-F238E27FC236}">
                <a16:creationId xmlns:a16="http://schemas.microsoft.com/office/drawing/2014/main" id="{AE72AFD4-89F8-4AEC-5FC9-BE304F253F18}"/>
              </a:ext>
            </a:extLst>
          </p:cNvPr>
          <p:cNvSpPr>
            <a:spLocks noGrp="1"/>
          </p:cNvSpPr>
          <p:nvPr>
            <p:ph type="dt" sz="half" idx="10"/>
          </p:nvPr>
        </p:nvSpPr>
        <p:spPr/>
        <p:txBody>
          <a:bodyPr/>
          <a:lstStyle/>
          <a:p>
            <a:fld id="{ED167B99-C0F5-DD47-B927-B10C50C90AB2}" type="datetime1">
              <a:rPr lang="en-US" smtClean="0"/>
              <a:t>5/13/2023</a:t>
            </a:fld>
            <a:endParaRPr lang="en-BD"/>
          </a:p>
        </p:txBody>
      </p:sp>
      <p:sp>
        <p:nvSpPr>
          <p:cNvPr id="4" name="TextBox 3">
            <a:extLst>
              <a:ext uri="{FF2B5EF4-FFF2-40B4-BE49-F238E27FC236}">
                <a16:creationId xmlns:a16="http://schemas.microsoft.com/office/drawing/2014/main" id="{2EC67654-C09B-2FE1-D2E8-321DBE959B0C}"/>
              </a:ext>
            </a:extLst>
          </p:cNvPr>
          <p:cNvSpPr txBox="1"/>
          <p:nvPr/>
        </p:nvSpPr>
        <p:spPr>
          <a:xfrm>
            <a:off x="722854" y="-84287"/>
            <a:ext cx="8224624"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Results: </a:t>
            </a:r>
            <a:r>
              <a:rPr lang="en-US" sz="4400" dirty="0">
                <a:latin typeface="Times New Roman" panose="02020603050405020304" pitchFamily="18" charset="0"/>
                <a:cs typeface="Times New Roman" panose="02020603050405020304" pitchFamily="18" charset="0"/>
              </a:rPr>
              <a:t>Shock Interaction Analysis</a:t>
            </a:r>
          </a:p>
        </p:txBody>
      </p:sp>
      <p:pic>
        <p:nvPicPr>
          <p:cNvPr id="3" name="Picture 2"/>
          <p:cNvPicPr>
            <a:picLocks noChangeAspect="1"/>
          </p:cNvPicPr>
          <p:nvPr/>
        </p:nvPicPr>
        <p:blipFill>
          <a:blip r:embed="rId3"/>
          <a:srcRect/>
          <a:stretch/>
        </p:blipFill>
        <p:spPr>
          <a:xfrm>
            <a:off x="1159360" y="997716"/>
            <a:ext cx="2571933" cy="2285310"/>
          </a:xfrm>
          <a:prstGeom prst="rect">
            <a:avLst/>
          </a:prstGeom>
        </p:spPr>
      </p:pic>
      <p:pic>
        <p:nvPicPr>
          <p:cNvPr id="5" name="Picture 4"/>
          <p:cNvPicPr>
            <a:picLocks noChangeAspect="1"/>
          </p:cNvPicPr>
          <p:nvPr/>
        </p:nvPicPr>
        <p:blipFill>
          <a:blip r:embed="rId4"/>
          <a:srcRect/>
          <a:stretch/>
        </p:blipFill>
        <p:spPr>
          <a:xfrm>
            <a:off x="4774143" y="997717"/>
            <a:ext cx="2571933" cy="2285310"/>
          </a:xfrm>
          <a:prstGeom prst="rect">
            <a:avLst/>
          </a:prstGeom>
        </p:spPr>
      </p:pic>
      <p:pic>
        <p:nvPicPr>
          <p:cNvPr id="6" name="Picture 5"/>
          <p:cNvPicPr>
            <a:picLocks noChangeAspect="1"/>
          </p:cNvPicPr>
          <p:nvPr/>
        </p:nvPicPr>
        <p:blipFill>
          <a:blip r:embed="rId5"/>
          <a:srcRect/>
          <a:stretch/>
        </p:blipFill>
        <p:spPr>
          <a:xfrm>
            <a:off x="8388928" y="948865"/>
            <a:ext cx="2571933" cy="2285310"/>
          </a:xfrm>
          <a:prstGeom prst="rect">
            <a:avLst/>
          </a:prstGeom>
        </p:spPr>
      </p:pic>
      <p:pic>
        <p:nvPicPr>
          <p:cNvPr id="7" name="Picture 6"/>
          <p:cNvPicPr>
            <a:picLocks noChangeAspect="1"/>
          </p:cNvPicPr>
          <p:nvPr/>
        </p:nvPicPr>
        <p:blipFill>
          <a:blip r:embed="rId6"/>
          <a:srcRect/>
          <a:stretch/>
        </p:blipFill>
        <p:spPr>
          <a:xfrm>
            <a:off x="1159360" y="3491221"/>
            <a:ext cx="2571933" cy="2285309"/>
          </a:xfrm>
          <a:prstGeom prst="rect">
            <a:avLst/>
          </a:prstGeom>
        </p:spPr>
      </p:pic>
      <p:pic>
        <p:nvPicPr>
          <p:cNvPr id="9" name="Picture 8"/>
          <p:cNvPicPr>
            <a:picLocks noChangeAspect="1"/>
          </p:cNvPicPr>
          <p:nvPr/>
        </p:nvPicPr>
        <p:blipFill>
          <a:blip r:embed="rId7"/>
          <a:srcRect/>
          <a:stretch/>
        </p:blipFill>
        <p:spPr>
          <a:xfrm>
            <a:off x="4774144" y="3491221"/>
            <a:ext cx="2571933" cy="2285310"/>
          </a:xfrm>
          <a:prstGeom prst="rect">
            <a:avLst/>
          </a:prstGeom>
        </p:spPr>
      </p:pic>
      <p:pic>
        <p:nvPicPr>
          <p:cNvPr id="12" name="Picture 11"/>
          <p:cNvPicPr>
            <a:picLocks noChangeAspect="1"/>
          </p:cNvPicPr>
          <p:nvPr/>
        </p:nvPicPr>
        <p:blipFill>
          <a:blip r:embed="rId8"/>
          <a:srcRect/>
          <a:stretch/>
        </p:blipFill>
        <p:spPr>
          <a:xfrm>
            <a:off x="8388927" y="3480862"/>
            <a:ext cx="2571933" cy="2285310"/>
          </a:xfrm>
          <a:prstGeom prst="rect">
            <a:avLst/>
          </a:prstGeom>
        </p:spPr>
      </p:pic>
      <p:sp>
        <p:nvSpPr>
          <p:cNvPr id="13" name="TextBox 12"/>
          <p:cNvSpPr txBox="1"/>
          <p:nvPr/>
        </p:nvSpPr>
        <p:spPr>
          <a:xfrm>
            <a:off x="1832018" y="321416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 NPR 2.4</a:t>
            </a:r>
          </a:p>
        </p:txBody>
      </p:sp>
      <p:sp>
        <p:nvSpPr>
          <p:cNvPr id="17" name="TextBox 16"/>
          <p:cNvSpPr txBox="1"/>
          <p:nvPr/>
        </p:nvSpPr>
        <p:spPr>
          <a:xfrm>
            <a:off x="5446801" y="3214167"/>
            <a:ext cx="130676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 NPR 2.7</a:t>
            </a:r>
          </a:p>
        </p:txBody>
      </p:sp>
      <p:sp>
        <p:nvSpPr>
          <p:cNvPr id="18" name="TextBox 17"/>
          <p:cNvSpPr txBox="1"/>
          <p:nvPr/>
        </p:nvSpPr>
        <p:spPr>
          <a:xfrm>
            <a:off x="9061585" y="321416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 NPR 3.0</a:t>
            </a:r>
          </a:p>
        </p:txBody>
      </p:sp>
      <p:sp>
        <p:nvSpPr>
          <p:cNvPr id="19" name="TextBox 18"/>
          <p:cNvSpPr txBox="1"/>
          <p:nvPr/>
        </p:nvSpPr>
        <p:spPr>
          <a:xfrm>
            <a:off x="9061585" y="5776877"/>
            <a:ext cx="126829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(f) NPR 4.8</a:t>
            </a:r>
          </a:p>
        </p:txBody>
      </p:sp>
      <p:sp>
        <p:nvSpPr>
          <p:cNvPr id="20" name="TextBox 19"/>
          <p:cNvSpPr txBox="1"/>
          <p:nvPr/>
        </p:nvSpPr>
        <p:spPr>
          <a:xfrm>
            <a:off x="5446801" y="5776877"/>
            <a:ext cx="1293944"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(e) NPR 4.2</a:t>
            </a:r>
          </a:p>
        </p:txBody>
      </p:sp>
      <p:sp>
        <p:nvSpPr>
          <p:cNvPr id="21" name="TextBox 20"/>
          <p:cNvSpPr txBox="1"/>
          <p:nvPr/>
        </p:nvSpPr>
        <p:spPr>
          <a:xfrm>
            <a:off x="1832017" y="5776877"/>
            <a:ext cx="130676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(d) NPR 3.9</a:t>
            </a:r>
          </a:p>
        </p:txBody>
      </p:sp>
      <p:sp>
        <p:nvSpPr>
          <p:cNvPr id="15" name="TextBox 14"/>
          <p:cNvSpPr txBox="1"/>
          <p:nvPr/>
        </p:nvSpPr>
        <p:spPr>
          <a:xfrm>
            <a:off x="2167467" y="6068795"/>
            <a:ext cx="8522781"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Fig.05: Density gradient Contour for Expansion ramp angle 27 degree at different NPR</a:t>
            </a:r>
          </a:p>
        </p:txBody>
      </p:sp>
    </p:spTree>
    <p:extLst>
      <p:ext uri="{BB962C8B-B14F-4D97-AF65-F5344CB8AC3E}">
        <p14:creationId xmlns:p14="http://schemas.microsoft.com/office/powerpoint/2010/main" val="2481335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23</a:t>
            </a:fld>
            <a:endParaRPr lang="en-US"/>
          </a:p>
        </p:txBody>
      </p:sp>
      <p:sp>
        <p:nvSpPr>
          <p:cNvPr id="2" name="Date Placeholder 1">
            <a:extLst>
              <a:ext uri="{FF2B5EF4-FFF2-40B4-BE49-F238E27FC236}">
                <a16:creationId xmlns:a16="http://schemas.microsoft.com/office/drawing/2014/main" id="{AE72AFD4-89F8-4AEC-5FC9-BE304F253F18}"/>
              </a:ext>
            </a:extLst>
          </p:cNvPr>
          <p:cNvSpPr>
            <a:spLocks noGrp="1"/>
          </p:cNvSpPr>
          <p:nvPr>
            <p:ph type="dt" sz="half" idx="10"/>
          </p:nvPr>
        </p:nvSpPr>
        <p:spPr/>
        <p:txBody>
          <a:bodyPr/>
          <a:lstStyle/>
          <a:p>
            <a:fld id="{ED167B99-C0F5-DD47-B927-B10C50C90AB2}" type="datetime1">
              <a:rPr lang="en-US" smtClean="0"/>
              <a:t>5/13/2023</a:t>
            </a:fld>
            <a:endParaRPr lang="en-BD" dirty="0"/>
          </a:p>
        </p:txBody>
      </p:sp>
      <p:sp>
        <p:nvSpPr>
          <p:cNvPr id="4" name="TextBox 3">
            <a:extLst>
              <a:ext uri="{FF2B5EF4-FFF2-40B4-BE49-F238E27FC236}">
                <a16:creationId xmlns:a16="http://schemas.microsoft.com/office/drawing/2014/main" id="{2EC67654-C09B-2FE1-D2E8-321DBE959B0C}"/>
              </a:ext>
            </a:extLst>
          </p:cNvPr>
          <p:cNvSpPr txBox="1"/>
          <p:nvPr/>
        </p:nvSpPr>
        <p:spPr>
          <a:xfrm>
            <a:off x="722854" y="-84287"/>
            <a:ext cx="8224624"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Results: </a:t>
            </a:r>
            <a:r>
              <a:rPr lang="en-US" sz="4400" dirty="0">
                <a:latin typeface="Times New Roman" panose="02020603050405020304" pitchFamily="18" charset="0"/>
                <a:cs typeface="Times New Roman" panose="02020603050405020304" pitchFamily="18" charset="0"/>
              </a:rPr>
              <a:t>Shock Interaction Analysis</a:t>
            </a:r>
          </a:p>
        </p:txBody>
      </p:sp>
      <p:pic>
        <p:nvPicPr>
          <p:cNvPr id="3" name="Picture 2"/>
          <p:cNvPicPr>
            <a:picLocks noChangeAspect="1"/>
          </p:cNvPicPr>
          <p:nvPr/>
        </p:nvPicPr>
        <p:blipFill>
          <a:blip r:embed="rId3"/>
          <a:srcRect/>
          <a:stretch/>
        </p:blipFill>
        <p:spPr>
          <a:xfrm>
            <a:off x="1159360" y="997716"/>
            <a:ext cx="2571934" cy="2285310"/>
          </a:xfrm>
          <a:prstGeom prst="rect">
            <a:avLst/>
          </a:prstGeom>
        </p:spPr>
      </p:pic>
      <p:pic>
        <p:nvPicPr>
          <p:cNvPr id="5" name="Picture 4"/>
          <p:cNvPicPr>
            <a:picLocks noChangeAspect="1"/>
          </p:cNvPicPr>
          <p:nvPr/>
        </p:nvPicPr>
        <p:blipFill>
          <a:blip r:embed="rId4"/>
          <a:srcRect/>
          <a:stretch/>
        </p:blipFill>
        <p:spPr>
          <a:xfrm>
            <a:off x="4774143" y="997717"/>
            <a:ext cx="2571934" cy="2285310"/>
          </a:xfrm>
          <a:prstGeom prst="rect">
            <a:avLst/>
          </a:prstGeom>
        </p:spPr>
      </p:pic>
      <p:pic>
        <p:nvPicPr>
          <p:cNvPr id="6" name="Picture 5"/>
          <p:cNvPicPr>
            <a:picLocks noChangeAspect="1"/>
          </p:cNvPicPr>
          <p:nvPr/>
        </p:nvPicPr>
        <p:blipFill>
          <a:blip r:embed="rId5"/>
          <a:srcRect/>
          <a:stretch/>
        </p:blipFill>
        <p:spPr>
          <a:xfrm>
            <a:off x="8388928" y="948864"/>
            <a:ext cx="2571934" cy="2285310"/>
          </a:xfrm>
          <a:prstGeom prst="rect">
            <a:avLst/>
          </a:prstGeom>
        </p:spPr>
      </p:pic>
      <p:pic>
        <p:nvPicPr>
          <p:cNvPr id="7" name="Picture 6"/>
          <p:cNvPicPr>
            <a:picLocks noChangeAspect="1"/>
          </p:cNvPicPr>
          <p:nvPr/>
        </p:nvPicPr>
        <p:blipFill>
          <a:blip r:embed="rId6"/>
          <a:srcRect/>
          <a:stretch/>
        </p:blipFill>
        <p:spPr>
          <a:xfrm>
            <a:off x="1159360" y="3491221"/>
            <a:ext cx="2571934" cy="2285310"/>
          </a:xfrm>
          <a:prstGeom prst="rect">
            <a:avLst/>
          </a:prstGeom>
        </p:spPr>
      </p:pic>
      <p:pic>
        <p:nvPicPr>
          <p:cNvPr id="9" name="Picture 8"/>
          <p:cNvPicPr>
            <a:picLocks noChangeAspect="1"/>
          </p:cNvPicPr>
          <p:nvPr/>
        </p:nvPicPr>
        <p:blipFill>
          <a:blip r:embed="rId7"/>
          <a:srcRect/>
          <a:stretch/>
        </p:blipFill>
        <p:spPr>
          <a:xfrm>
            <a:off x="4774144" y="3491221"/>
            <a:ext cx="2571934" cy="2285310"/>
          </a:xfrm>
          <a:prstGeom prst="rect">
            <a:avLst/>
          </a:prstGeom>
        </p:spPr>
      </p:pic>
      <p:pic>
        <p:nvPicPr>
          <p:cNvPr id="12" name="Picture 11"/>
          <p:cNvPicPr>
            <a:picLocks noChangeAspect="1"/>
          </p:cNvPicPr>
          <p:nvPr/>
        </p:nvPicPr>
        <p:blipFill>
          <a:blip r:embed="rId8"/>
          <a:srcRect/>
          <a:stretch/>
        </p:blipFill>
        <p:spPr>
          <a:xfrm>
            <a:off x="8388928" y="3480863"/>
            <a:ext cx="2571932" cy="2285308"/>
          </a:xfrm>
          <a:prstGeom prst="rect">
            <a:avLst/>
          </a:prstGeom>
        </p:spPr>
      </p:pic>
      <p:sp>
        <p:nvSpPr>
          <p:cNvPr id="13" name="TextBox 12"/>
          <p:cNvSpPr txBox="1"/>
          <p:nvPr/>
        </p:nvSpPr>
        <p:spPr>
          <a:xfrm>
            <a:off x="2224754" y="3202458"/>
            <a:ext cx="44114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a:t>
            </a:r>
          </a:p>
        </p:txBody>
      </p:sp>
      <p:sp>
        <p:nvSpPr>
          <p:cNvPr id="17" name="TextBox 16"/>
          <p:cNvSpPr txBox="1"/>
          <p:nvPr/>
        </p:nvSpPr>
        <p:spPr>
          <a:xfrm>
            <a:off x="5765796" y="3206757"/>
            <a:ext cx="45397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a:t>
            </a:r>
          </a:p>
        </p:txBody>
      </p:sp>
      <p:sp>
        <p:nvSpPr>
          <p:cNvPr id="18" name="TextBox 17"/>
          <p:cNvSpPr txBox="1"/>
          <p:nvPr/>
        </p:nvSpPr>
        <p:spPr>
          <a:xfrm>
            <a:off x="9475160" y="3198290"/>
            <a:ext cx="44114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a:t>
            </a:r>
          </a:p>
        </p:txBody>
      </p:sp>
      <p:sp>
        <p:nvSpPr>
          <p:cNvPr id="19" name="TextBox 18"/>
          <p:cNvSpPr txBox="1"/>
          <p:nvPr/>
        </p:nvSpPr>
        <p:spPr>
          <a:xfrm>
            <a:off x="9472419" y="5718662"/>
            <a:ext cx="44114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(c)</a:t>
            </a:r>
          </a:p>
        </p:txBody>
      </p:sp>
      <p:sp>
        <p:nvSpPr>
          <p:cNvPr id="20" name="TextBox 19"/>
          <p:cNvSpPr txBox="1"/>
          <p:nvPr/>
        </p:nvSpPr>
        <p:spPr>
          <a:xfrm>
            <a:off x="5765796" y="5702096"/>
            <a:ext cx="45397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(b)</a:t>
            </a:r>
          </a:p>
        </p:txBody>
      </p:sp>
      <p:sp>
        <p:nvSpPr>
          <p:cNvPr id="21" name="TextBox 20"/>
          <p:cNvSpPr txBox="1"/>
          <p:nvPr/>
        </p:nvSpPr>
        <p:spPr>
          <a:xfrm>
            <a:off x="2224754" y="5765543"/>
            <a:ext cx="441146"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(a)</a:t>
            </a:r>
          </a:p>
        </p:txBody>
      </p:sp>
      <p:sp>
        <p:nvSpPr>
          <p:cNvPr id="15" name="TextBox 14"/>
          <p:cNvSpPr txBox="1"/>
          <p:nvPr/>
        </p:nvSpPr>
        <p:spPr>
          <a:xfrm>
            <a:off x="1385060" y="6040243"/>
            <a:ext cx="10197339"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Fig.06: Comparison of Mach Contour for two different Expansion ramp angles at NPR (a) 2.4 (b) 3.0 (c) 3.9</a:t>
            </a:r>
          </a:p>
        </p:txBody>
      </p:sp>
      <p:sp>
        <p:nvSpPr>
          <p:cNvPr id="8" name="TextBox 7">
            <a:extLst>
              <a:ext uri="{FF2B5EF4-FFF2-40B4-BE49-F238E27FC236}">
                <a16:creationId xmlns:a16="http://schemas.microsoft.com/office/drawing/2014/main" id="{08E7748B-0954-C71A-0007-93587C3D34C9}"/>
              </a:ext>
            </a:extLst>
          </p:cNvPr>
          <p:cNvSpPr txBox="1"/>
          <p:nvPr/>
        </p:nvSpPr>
        <p:spPr>
          <a:xfrm>
            <a:off x="75024" y="1903349"/>
            <a:ext cx="112582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25 degree</a:t>
            </a:r>
          </a:p>
        </p:txBody>
      </p:sp>
      <p:sp>
        <p:nvSpPr>
          <p:cNvPr id="14" name="TextBox 13">
            <a:extLst>
              <a:ext uri="{FF2B5EF4-FFF2-40B4-BE49-F238E27FC236}">
                <a16:creationId xmlns:a16="http://schemas.microsoft.com/office/drawing/2014/main" id="{DD927221-90A7-91ED-CE39-BA0821F10DD7}"/>
              </a:ext>
            </a:extLst>
          </p:cNvPr>
          <p:cNvSpPr txBox="1"/>
          <p:nvPr/>
        </p:nvSpPr>
        <p:spPr>
          <a:xfrm>
            <a:off x="75024" y="4449210"/>
            <a:ext cx="1088760"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27 degree</a:t>
            </a:r>
          </a:p>
        </p:txBody>
      </p:sp>
    </p:spTree>
    <p:extLst>
      <p:ext uri="{BB962C8B-B14F-4D97-AF65-F5344CB8AC3E}">
        <p14:creationId xmlns:p14="http://schemas.microsoft.com/office/powerpoint/2010/main" val="17923044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24</a:t>
            </a:fld>
            <a:endParaRPr lang="en-US"/>
          </a:p>
        </p:txBody>
      </p:sp>
      <p:sp>
        <p:nvSpPr>
          <p:cNvPr id="8" name="TextBox 7">
            <a:extLst>
              <a:ext uri="{FF2B5EF4-FFF2-40B4-BE49-F238E27FC236}">
                <a16:creationId xmlns:a16="http://schemas.microsoft.com/office/drawing/2014/main" id="{BD420A6B-2136-CA45-5E39-BCEAA9121FB4}"/>
              </a:ext>
            </a:extLst>
          </p:cNvPr>
          <p:cNvSpPr txBox="1"/>
          <p:nvPr/>
        </p:nvSpPr>
        <p:spPr>
          <a:xfrm>
            <a:off x="838806" y="-81680"/>
            <a:ext cx="10514994"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Results: </a:t>
            </a:r>
            <a:r>
              <a:rPr lang="en-US" sz="3200" dirty="0">
                <a:latin typeface="Times New Roman" panose="02020603050405020304" pitchFamily="18" charset="0"/>
                <a:cs typeface="Times New Roman" panose="02020603050405020304" pitchFamily="18" charset="0"/>
              </a:rPr>
              <a:t>Wall Pressure Distribution Along Expansion Ramp</a:t>
            </a:r>
            <a:endParaRPr lang="en-US"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56325EF-4F0F-6DBC-7F1C-FC02E66DA0B9}"/>
              </a:ext>
            </a:extLst>
          </p:cNvPr>
          <p:cNvSpPr>
            <a:spLocks noGrp="1"/>
          </p:cNvSpPr>
          <p:nvPr>
            <p:ph type="dt" sz="half" idx="10"/>
          </p:nvPr>
        </p:nvSpPr>
        <p:spPr/>
        <p:txBody>
          <a:bodyPr/>
          <a:lstStyle/>
          <a:p>
            <a:fld id="{C69505FC-7D18-1D49-B571-6D9FC1C05201}" type="datetime1">
              <a:rPr lang="en-US" smtClean="0"/>
              <a:t>5/13/2023</a:t>
            </a:fld>
            <a:endParaRPr lang="en-BD"/>
          </a:p>
        </p:txBody>
      </p:sp>
      <p:pic>
        <p:nvPicPr>
          <p:cNvPr id="4" name="Picture 3">
            <a:extLst>
              <a:ext uri="{FF2B5EF4-FFF2-40B4-BE49-F238E27FC236}">
                <a16:creationId xmlns:a16="http://schemas.microsoft.com/office/drawing/2014/main" id="{D6D63507-08B6-0A59-4601-2889356DC3F4}"/>
              </a:ext>
            </a:extLst>
          </p:cNvPr>
          <p:cNvPicPr>
            <a:picLocks noChangeAspect="1"/>
          </p:cNvPicPr>
          <p:nvPr/>
        </p:nvPicPr>
        <p:blipFill>
          <a:blip r:embed="rId2"/>
          <a:stretch>
            <a:fillRect/>
          </a:stretch>
        </p:blipFill>
        <p:spPr>
          <a:xfrm>
            <a:off x="1112686" y="1049867"/>
            <a:ext cx="4628694" cy="4114800"/>
          </a:xfrm>
          <a:prstGeom prst="rect">
            <a:avLst/>
          </a:prstGeom>
        </p:spPr>
      </p:pic>
      <p:pic>
        <p:nvPicPr>
          <p:cNvPr id="6" name="Picture 5">
            <a:extLst>
              <a:ext uri="{FF2B5EF4-FFF2-40B4-BE49-F238E27FC236}">
                <a16:creationId xmlns:a16="http://schemas.microsoft.com/office/drawing/2014/main" id="{CCDE1963-9F32-CEF1-EA2E-3DDAE1ABA392}"/>
              </a:ext>
            </a:extLst>
          </p:cNvPr>
          <p:cNvPicPr>
            <a:picLocks noChangeAspect="1"/>
          </p:cNvPicPr>
          <p:nvPr/>
        </p:nvPicPr>
        <p:blipFill>
          <a:blip r:embed="rId3"/>
          <a:stretch>
            <a:fillRect/>
          </a:stretch>
        </p:blipFill>
        <p:spPr>
          <a:xfrm>
            <a:off x="6854852" y="1049867"/>
            <a:ext cx="4628694" cy="4114800"/>
          </a:xfrm>
          <a:prstGeom prst="rect">
            <a:avLst/>
          </a:prstGeom>
        </p:spPr>
      </p:pic>
      <p:sp>
        <p:nvSpPr>
          <p:cNvPr id="7" name="TextBox 6">
            <a:extLst>
              <a:ext uri="{FF2B5EF4-FFF2-40B4-BE49-F238E27FC236}">
                <a16:creationId xmlns:a16="http://schemas.microsoft.com/office/drawing/2014/main" id="{DEB90CE1-49C9-B523-8961-17D1123C9BE2}"/>
              </a:ext>
            </a:extLst>
          </p:cNvPr>
          <p:cNvSpPr txBox="1"/>
          <p:nvPr/>
        </p:nvSpPr>
        <p:spPr>
          <a:xfrm>
            <a:off x="3206460" y="5342107"/>
            <a:ext cx="441146" cy="369332"/>
          </a:xfrm>
          <a:prstGeom prst="rect">
            <a:avLst/>
          </a:prstGeom>
          <a:noFill/>
        </p:spPr>
        <p:txBody>
          <a:bodyPr wrap="none" rtlCol="0">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(a)</a:t>
            </a:r>
          </a:p>
        </p:txBody>
      </p:sp>
      <p:sp>
        <p:nvSpPr>
          <p:cNvPr id="9" name="TextBox 8">
            <a:extLst>
              <a:ext uri="{FF2B5EF4-FFF2-40B4-BE49-F238E27FC236}">
                <a16:creationId xmlns:a16="http://schemas.microsoft.com/office/drawing/2014/main" id="{85F1AD3E-2AE2-0893-6140-627A5BCDD70D}"/>
              </a:ext>
            </a:extLst>
          </p:cNvPr>
          <p:cNvSpPr txBox="1"/>
          <p:nvPr/>
        </p:nvSpPr>
        <p:spPr>
          <a:xfrm>
            <a:off x="8948626" y="5342467"/>
            <a:ext cx="453970" cy="369332"/>
          </a:xfrm>
          <a:prstGeom prst="rect">
            <a:avLst/>
          </a:prstGeom>
          <a:noFill/>
        </p:spPr>
        <p:txBody>
          <a:bodyPr wrap="none" rtlCol="0">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(b)</a:t>
            </a:r>
          </a:p>
        </p:txBody>
      </p:sp>
      <p:sp>
        <p:nvSpPr>
          <p:cNvPr id="12" name="TextBox 11">
            <a:extLst>
              <a:ext uri="{FF2B5EF4-FFF2-40B4-BE49-F238E27FC236}">
                <a16:creationId xmlns:a16="http://schemas.microsoft.com/office/drawing/2014/main" id="{805971E1-F657-8D27-081D-05DE070832E0}"/>
              </a:ext>
            </a:extLst>
          </p:cNvPr>
          <p:cNvSpPr txBox="1"/>
          <p:nvPr/>
        </p:nvSpPr>
        <p:spPr>
          <a:xfrm>
            <a:off x="1600199" y="5733097"/>
            <a:ext cx="9753601" cy="646331"/>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Fig.07: Wall pressure distribution along Expansion ramp for Expansion ramp angle (a) 25 degree and        (b) 27 degree</a:t>
            </a:r>
          </a:p>
        </p:txBody>
      </p:sp>
    </p:spTree>
    <p:extLst>
      <p:ext uri="{BB962C8B-B14F-4D97-AF65-F5344CB8AC3E}">
        <p14:creationId xmlns:p14="http://schemas.microsoft.com/office/powerpoint/2010/main" val="3827160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25</a:t>
            </a:fld>
            <a:endParaRPr lang="en-US"/>
          </a:p>
        </p:txBody>
      </p:sp>
      <p:sp>
        <p:nvSpPr>
          <p:cNvPr id="8" name="TextBox 7">
            <a:extLst>
              <a:ext uri="{FF2B5EF4-FFF2-40B4-BE49-F238E27FC236}">
                <a16:creationId xmlns:a16="http://schemas.microsoft.com/office/drawing/2014/main" id="{BD420A6B-2136-CA45-5E39-BCEAA9121FB4}"/>
              </a:ext>
            </a:extLst>
          </p:cNvPr>
          <p:cNvSpPr txBox="1"/>
          <p:nvPr/>
        </p:nvSpPr>
        <p:spPr>
          <a:xfrm>
            <a:off x="838806" y="-81680"/>
            <a:ext cx="8427885"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Results: </a:t>
            </a:r>
            <a:r>
              <a:rPr lang="en-US" sz="3200" dirty="0">
                <a:latin typeface="Times New Roman" panose="02020603050405020304" pitchFamily="18" charset="0"/>
                <a:cs typeface="Times New Roman" panose="02020603050405020304" pitchFamily="18" charset="0"/>
              </a:rPr>
              <a:t>Wall Pressure Distribution Along Flap</a:t>
            </a:r>
            <a:endParaRPr lang="en-US"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856325EF-4F0F-6DBC-7F1C-FC02E66DA0B9}"/>
              </a:ext>
            </a:extLst>
          </p:cNvPr>
          <p:cNvSpPr>
            <a:spLocks noGrp="1"/>
          </p:cNvSpPr>
          <p:nvPr>
            <p:ph type="dt" sz="half" idx="10"/>
          </p:nvPr>
        </p:nvSpPr>
        <p:spPr/>
        <p:txBody>
          <a:bodyPr/>
          <a:lstStyle/>
          <a:p>
            <a:fld id="{C69505FC-7D18-1D49-B571-6D9FC1C05201}" type="datetime1">
              <a:rPr lang="en-US" smtClean="0"/>
              <a:t>5/13/2023</a:t>
            </a:fld>
            <a:endParaRPr lang="en-BD"/>
          </a:p>
        </p:txBody>
      </p:sp>
      <p:pic>
        <p:nvPicPr>
          <p:cNvPr id="4" name="Picture 3">
            <a:extLst>
              <a:ext uri="{FF2B5EF4-FFF2-40B4-BE49-F238E27FC236}">
                <a16:creationId xmlns:a16="http://schemas.microsoft.com/office/drawing/2014/main" id="{D6D63507-08B6-0A59-4601-2889356DC3F4}"/>
              </a:ext>
            </a:extLst>
          </p:cNvPr>
          <p:cNvPicPr>
            <a:picLocks noChangeAspect="1"/>
          </p:cNvPicPr>
          <p:nvPr/>
        </p:nvPicPr>
        <p:blipFill>
          <a:blip r:embed="rId2"/>
          <a:srcRect/>
          <a:stretch/>
        </p:blipFill>
        <p:spPr>
          <a:xfrm>
            <a:off x="1112686" y="1049866"/>
            <a:ext cx="4628694" cy="4114799"/>
          </a:xfrm>
          <a:prstGeom prst="rect">
            <a:avLst/>
          </a:prstGeom>
        </p:spPr>
      </p:pic>
      <p:pic>
        <p:nvPicPr>
          <p:cNvPr id="6" name="Picture 5">
            <a:extLst>
              <a:ext uri="{FF2B5EF4-FFF2-40B4-BE49-F238E27FC236}">
                <a16:creationId xmlns:a16="http://schemas.microsoft.com/office/drawing/2014/main" id="{CCDE1963-9F32-CEF1-EA2E-3DDAE1ABA392}"/>
              </a:ext>
            </a:extLst>
          </p:cNvPr>
          <p:cNvPicPr>
            <a:picLocks noChangeAspect="1"/>
          </p:cNvPicPr>
          <p:nvPr/>
        </p:nvPicPr>
        <p:blipFill>
          <a:blip r:embed="rId3"/>
          <a:srcRect/>
          <a:stretch/>
        </p:blipFill>
        <p:spPr>
          <a:xfrm>
            <a:off x="6861264" y="1049866"/>
            <a:ext cx="4628694" cy="4114799"/>
          </a:xfrm>
          <a:prstGeom prst="rect">
            <a:avLst/>
          </a:prstGeom>
        </p:spPr>
      </p:pic>
      <p:sp>
        <p:nvSpPr>
          <p:cNvPr id="7" name="TextBox 6">
            <a:extLst>
              <a:ext uri="{FF2B5EF4-FFF2-40B4-BE49-F238E27FC236}">
                <a16:creationId xmlns:a16="http://schemas.microsoft.com/office/drawing/2014/main" id="{DEB90CE1-49C9-B523-8961-17D1123C9BE2}"/>
              </a:ext>
            </a:extLst>
          </p:cNvPr>
          <p:cNvSpPr txBox="1"/>
          <p:nvPr/>
        </p:nvSpPr>
        <p:spPr>
          <a:xfrm>
            <a:off x="3206460" y="5342107"/>
            <a:ext cx="441146" cy="369332"/>
          </a:xfrm>
          <a:prstGeom prst="rect">
            <a:avLst/>
          </a:prstGeom>
          <a:noFill/>
        </p:spPr>
        <p:txBody>
          <a:bodyPr wrap="none" rtlCol="0">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(a)</a:t>
            </a:r>
          </a:p>
        </p:txBody>
      </p:sp>
      <p:sp>
        <p:nvSpPr>
          <p:cNvPr id="9" name="TextBox 8">
            <a:extLst>
              <a:ext uri="{FF2B5EF4-FFF2-40B4-BE49-F238E27FC236}">
                <a16:creationId xmlns:a16="http://schemas.microsoft.com/office/drawing/2014/main" id="{85F1AD3E-2AE2-0893-6140-627A5BCDD70D}"/>
              </a:ext>
            </a:extLst>
          </p:cNvPr>
          <p:cNvSpPr txBox="1"/>
          <p:nvPr/>
        </p:nvSpPr>
        <p:spPr>
          <a:xfrm>
            <a:off x="8948626" y="5342467"/>
            <a:ext cx="453970" cy="369332"/>
          </a:xfrm>
          <a:prstGeom prst="rect">
            <a:avLst/>
          </a:prstGeom>
          <a:noFill/>
        </p:spPr>
        <p:txBody>
          <a:bodyPr wrap="none" rtlCol="0">
            <a:spAutoFit/>
          </a:bodyPr>
          <a:lstStyle/>
          <a:p>
            <a:r>
              <a:rPr lang="en-US" dirty="0">
                <a:latin typeface="Times New Roman" panose="02020603050405020304" pitchFamily="18" charset="0"/>
                <a:ea typeface="Tahoma" panose="020B0604030504040204" pitchFamily="34" charset="0"/>
                <a:cs typeface="Times New Roman" panose="02020603050405020304" pitchFamily="18" charset="0"/>
              </a:rPr>
              <a:t>(b)</a:t>
            </a:r>
          </a:p>
        </p:txBody>
      </p:sp>
      <p:sp>
        <p:nvSpPr>
          <p:cNvPr id="12" name="TextBox 11">
            <a:extLst>
              <a:ext uri="{FF2B5EF4-FFF2-40B4-BE49-F238E27FC236}">
                <a16:creationId xmlns:a16="http://schemas.microsoft.com/office/drawing/2014/main" id="{805971E1-F657-8D27-081D-05DE070832E0}"/>
              </a:ext>
            </a:extLst>
          </p:cNvPr>
          <p:cNvSpPr txBox="1"/>
          <p:nvPr/>
        </p:nvSpPr>
        <p:spPr>
          <a:xfrm>
            <a:off x="1625046" y="5808133"/>
            <a:ext cx="9728754" cy="369332"/>
          </a:xfrm>
          <a:prstGeom prst="rect">
            <a:avLst/>
          </a:prstGeom>
          <a:noFill/>
        </p:spPr>
        <p:txBody>
          <a:bodyPr wrap="none" rtlCol="0">
            <a:spAutoFit/>
          </a:bodyPr>
          <a:lstStyle/>
          <a:p>
            <a:pPr algn="ctr"/>
            <a:r>
              <a:rPr lang="en-US" dirty="0">
                <a:latin typeface="Times New Roman" panose="02020603050405020304" pitchFamily="18" charset="0"/>
                <a:cs typeface="Times New Roman" panose="02020603050405020304" pitchFamily="18" charset="0"/>
              </a:rPr>
              <a:t>Fig.08: Wall pressure distribution along Flap for Expansion ramp angle (a) 25 degree and (b) 27 degree</a:t>
            </a:r>
          </a:p>
        </p:txBody>
      </p:sp>
    </p:spTree>
    <p:extLst>
      <p:ext uri="{BB962C8B-B14F-4D97-AF65-F5344CB8AC3E}">
        <p14:creationId xmlns:p14="http://schemas.microsoft.com/office/powerpoint/2010/main" val="994573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26</a:t>
            </a:fld>
            <a:endParaRPr lang="en-US"/>
          </a:p>
        </p:txBody>
      </p:sp>
      <p:sp>
        <p:nvSpPr>
          <p:cNvPr id="2" name="Date Placeholder 1">
            <a:extLst>
              <a:ext uri="{FF2B5EF4-FFF2-40B4-BE49-F238E27FC236}">
                <a16:creationId xmlns:a16="http://schemas.microsoft.com/office/drawing/2014/main" id="{EA96C6A9-0099-EA1D-138C-2C11F037159F}"/>
              </a:ext>
            </a:extLst>
          </p:cNvPr>
          <p:cNvSpPr>
            <a:spLocks noGrp="1"/>
          </p:cNvSpPr>
          <p:nvPr>
            <p:ph type="dt" sz="half" idx="10"/>
          </p:nvPr>
        </p:nvSpPr>
        <p:spPr/>
        <p:txBody>
          <a:bodyPr/>
          <a:lstStyle/>
          <a:p>
            <a:fld id="{9DF37565-E13C-B34D-A450-87E3A1308644}" type="datetime1">
              <a:rPr lang="en-US" smtClean="0"/>
              <a:t>5/13/2023</a:t>
            </a:fld>
            <a:endParaRPr lang="en-BD"/>
          </a:p>
        </p:txBody>
      </p:sp>
      <p:sp>
        <p:nvSpPr>
          <p:cNvPr id="4" name="TextBox 3">
            <a:extLst>
              <a:ext uri="{FF2B5EF4-FFF2-40B4-BE49-F238E27FC236}">
                <a16:creationId xmlns:a16="http://schemas.microsoft.com/office/drawing/2014/main" id="{B9BBDE67-1CD2-2B7A-AC30-449C952410AE}"/>
              </a:ext>
            </a:extLst>
          </p:cNvPr>
          <p:cNvSpPr txBox="1"/>
          <p:nvPr/>
        </p:nvSpPr>
        <p:spPr>
          <a:xfrm>
            <a:off x="838806" y="-81680"/>
            <a:ext cx="7110536"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Results:</a:t>
            </a:r>
            <a:r>
              <a:rPr lang="en-US" sz="4400" dirty="0">
                <a:latin typeface="Times New Roman" panose="02020603050405020304" pitchFamily="18" charset="0"/>
                <a:cs typeface="Times New Roman" panose="02020603050405020304" pitchFamily="18" charset="0"/>
              </a:rPr>
              <a:t> Performance Analysis</a:t>
            </a:r>
          </a:p>
        </p:txBody>
      </p:sp>
      <p:pic>
        <p:nvPicPr>
          <p:cNvPr id="7" name="Picture 6">
            <a:extLst>
              <a:ext uri="{FF2B5EF4-FFF2-40B4-BE49-F238E27FC236}">
                <a16:creationId xmlns:a16="http://schemas.microsoft.com/office/drawing/2014/main" id="{26CD8355-D090-D3DB-663A-0B998E7D28D2}"/>
              </a:ext>
            </a:extLst>
          </p:cNvPr>
          <p:cNvPicPr>
            <a:picLocks noChangeAspect="1"/>
          </p:cNvPicPr>
          <p:nvPr/>
        </p:nvPicPr>
        <p:blipFill>
          <a:blip r:embed="rId3"/>
          <a:stretch>
            <a:fillRect/>
          </a:stretch>
        </p:blipFill>
        <p:spPr>
          <a:xfrm>
            <a:off x="3524503" y="1143000"/>
            <a:ext cx="5142994" cy="4572000"/>
          </a:xfrm>
          <a:prstGeom prst="rect">
            <a:avLst/>
          </a:prstGeom>
        </p:spPr>
      </p:pic>
      <p:sp>
        <p:nvSpPr>
          <p:cNvPr id="9" name="TextBox 8">
            <a:extLst>
              <a:ext uri="{FF2B5EF4-FFF2-40B4-BE49-F238E27FC236}">
                <a16:creationId xmlns:a16="http://schemas.microsoft.com/office/drawing/2014/main" id="{506E9173-92A3-8EC6-F95C-B5B85E39C7F4}"/>
              </a:ext>
            </a:extLst>
          </p:cNvPr>
          <p:cNvSpPr txBox="1"/>
          <p:nvPr/>
        </p:nvSpPr>
        <p:spPr>
          <a:xfrm>
            <a:off x="1564216" y="5792440"/>
            <a:ext cx="9063567" cy="369332"/>
          </a:xfrm>
          <a:prstGeom prst="rect">
            <a:avLst/>
          </a:prstGeom>
          <a:noFill/>
        </p:spPr>
        <p:txBody>
          <a:bodyPr wrap="square">
            <a:spAutoFit/>
          </a:bodyPr>
          <a:lstStyle/>
          <a:p>
            <a:pPr algn="ctr"/>
            <a:r>
              <a:rPr lang="en-US" dirty="0">
                <a:latin typeface="Times New Roman" panose="02020603050405020304" pitchFamily="18" charset="0"/>
                <a:cs typeface="Times New Roman" panose="02020603050405020304" pitchFamily="18" charset="0"/>
              </a:rPr>
              <a:t>Fig.09: Thrust for Expansion ramp angle (a) 25 degree and (b) 27 degree at different NPR values</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428865AC-F1B6-B029-55B2-932C76391FCD}"/>
                  </a:ext>
                </a:extLst>
              </p:cNvPr>
              <p:cNvSpPr txBox="1"/>
              <p:nvPr/>
            </p:nvSpPr>
            <p:spPr>
              <a:xfrm>
                <a:off x="8610600" y="3244334"/>
                <a:ext cx="297603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𝑇</m:t>
                      </m:r>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𝑒</m:t>
                          </m:r>
                        </m:sub>
                      </m:sSub>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𝑒</m:t>
                          </m:r>
                        </m:sub>
                      </m:sSub>
                      <m:r>
                        <a:rPr lang="en-US" i="0">
                          <a:latin typeface="Cambria Math" panose="02040503050406030204" pitchFamily="18" charset="0"/>
                        </a:rPr>
                        <m:t>+</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𝑒</m:t>
                              </m:r>
                            </m:sub>
                          </m:sSub>
                          <m:r>
                            <a:rPr lang="en-US" i="0">
                              <a:latin typeface="Cambria Math" panose="02040503050406030204" pitchFamily="18" charset="0"/>
                            </a:rPr>
                            <m:t>– </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𝑜</m:t>
                              </m:r>
                            </m:sub>
                          </m:sSub>
                        </m:e>
                      </m:d>
                      <m:r>
                        <a:rPr lang="en-US" i="0">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𝑒</m:t>
                          </m:r>
                        </m:sub>
                      </m:sSub>
                    </m:oMath>
                  </m:oMathPara>
                </a14:m>
                <a:endParaRPr lang="en-US" dirty="0"/>
              </a:p>
            </p:txBody>
          </p:sp>
        </mc:Choice>
        <mc:Fallback>
          <p:sp>
            <p:nvSpPr>
              <p:cNvPr id="5" name="TextBox 4">
                <a:extLst>
                  <a:ext uri="{FF2B5EF4-FFF2-40B4-BE49-F238E27FC236}">
                    <a16:creationId xmlns:a16="http://schemas.microsoft.com/office/drawing/2014/main" id="{428865AC-F1B6-B029-55B2-932C76391FCD}"/>
                  </a:ext>
                </a:extLst>
              </p:cNvPr>
              <p:cNvSpPr txBox="1">
                <a:spLocks noRot="1" noChangeAspect="1" noMove="1" noResize="1" noEditPoints="1" noAdjustHandles="1" noChangeArrowheads="1" noChangeShapeType="1" noTextEdit="1"/>
              </p:cNvSpPr>
              <p:nvPr/>
            </p:nvSpPr>
            <p:spPr>
              <a:xfrm>
                <a:off x="8610600" y="3244334"/>
                <a:ext cx="2976033" cy="369332"/>
              </a:xfrm>
              <a:prstGeom prst="rect">
                <a:avLst/>
              </a:prstGeom>
              <a:blipFill>
                <a:blip r:embed="rId4"/>
                <a:stretch>
                  <a:fillRect b="-655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F07A635-C6CC-28F9-DBAE-97C1B0B37240}"/>
              </a:ext>
            </a:extLst>
          </p:cNvPr>
          <p:cNvSpPr txBox="1"/>
          <p:nvPr/>
        </p:nvSpPr>
        <p:spPr>
          <a:xfrm>
            <a:off x="9448800" y="2853267"/>
            <a:ext cx="1039708"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Thrust, T</a:t>
            </a:r>
          </a:p>
        </p:txBody>
      </p:sp>
      <p:sp>
        <p:nvSpPr>
          <p:cNvPr id="8" name="TextBox 7">
            <a:extLst>
              <a:ext uri="{FF2B5EF4-FFF2-40B4-BE49-F238E27FC236}">
                <a16:creationId xmlns:a16="http://schemas.microsoft.com/office/drawing/2014/main" id="{E1A4A5C6-B99F-81DC-FEB9-851BB4749DCB}"/>
              </a:ext>
            </a:extLst>
          </p:cNvPr>
          <p:cNvSpPr txBox="1"/>
          <p:nvPr/>
        </p:nvSpPr>
        <p:spPr>
          <a:xfrm>
            <a:off x="8667497" y="3691106"/>
            <a:ext cx="3402583" cy="1754326"/>
          </a:xfrm>
          <a:prstGeom prst="rect">
            <a:avLst/>
          </a:prstGeom>
          <a:noFill/>
        </p:spPr>
        <p:txBody>
          <a:bodyPr wrap="square" rtlCol="0">
            <a:spAutoFit/>
          </a:bodyPr>
          <a:lstStyle/>
          <a:p>
            <a:r>
              <a:rPr lang="en-US" sz="1800" kern="100" dirty="0">
                <a:effectLst/>
                <a:latin typeface="Times New Roman" panose="02020603050405020304" pitchFamily="18" charset="0"/>
                <a:ea typeface="Calibri" panose="020F0502020204030204" pitchFamily="34" charset="0"/>
                <a:cs typeface="Vrinda" panose="020B0502040204020203" pitchFamily="34" charset="0"/>
              </a:rPr>
              <a:t>m</a:t>
            </a:r>
            <a:r>
              <a:rPr lang="en-US" sz="1800" kern="100" baseline="-25000" dirty="0">
                <a:effectLst/>
                <a:latin typeface="Times New Roman" panose="02020603050405020304" pitchFamily="18" charset="0"/>
                <a:ea typeface="Calibri" panose="020F0502020204030204" pitchFamily="34" charset="0"/>
                <a:cs typeface="Vrinda" panose="020B0502040204020203" pitchFamily="34" charset="0"/>
              </a:rPr>
              <a:t>e</a:t>
            </a:r>
            <a:r>
              <a:rPr lang="en-US" kern="100" baseline="-25000" dirty="0">
                <a:latin typeface="Times New Roman" panose="02020603050405020304" pitchFamily="18" charset="0"/>
                <a:ea typeface="Calibri" panose="020F0502020204030204" pitchFamily="34" charset="0"/>
                <a:cs typeface="Vrinda" panose="020B0502040204020203" pitchFamily="34" charset="0"/>
              </a:rPr>
              <a:t>   </a:t>
            </a:r>
            <a:r>
              <a:rPr lang="en-US" sz="1800" kern="100" dirty="0">
                <a:effectLst/>
                <a:latin typeface="Times New Roman" panose="02020603050405020304" pitchFamily="18" charset="0"/>
                <a:ea typeface="Calibri" panose="020F0502020204030204" pitchFamily="34" charset="0"/>
                <a:cs typeface="Vrinda" panose="020B0502040204020203" pitchFamily="34" charset="0"/>
              </a:rPr>
              <a:t>= mass flow rate at the exit, </a:t>
            </a:r>
          </a:p>
          <a:p>
            <a:r>
              <a:rPr lang="en-US" sz="1800" kern="100" dirty="0" err="1">
                <a:effectLst/>
                <a:latin typeface="Times New Roman" panose="02020603050405020304" pitchFamily="18" charset="0"/>
                <a:ea typeface="Calibri" panose="020F0502020204030204" pitchFamily="34" charset="0"/>
                <a:cs typeface="Vrinda" panose="020B0502040204020203" pitchFamily="34" charset="0"/>
              </a:rPr>
              <a:t>V</a:t>
            </a:r>
            <a:r>
              <a:rPr lang="en-US" sz="1800" kern="100" baseline="-25000" dirty="0" err="1">
                <a:effectLst/>
                <a:latin typeface="Times New Roman" panose="02020603050405020304" pitchFamily="18" charset="0"/>
                <a:ea typeface="Calibri" panose="020F0502020204030204" pitchFamily="34" charset="0"/>
                <a:cs typeface="Vrinda" panose="020B0502040204020203" pitchFamily="34" charset="0"/>
              </a:rPr>
              <a:t>e</a:t>
            </a:r>
            <a:r>
              <a:rPr lang="en-US" sz="1800" kern="100" dirty="0">
                <a:effectLst/>
                <a:latin typeface="Times New Roman" panose="02020603050405020304" pitchFamily="18" charset="0"/>
                <a:ea typeface="Calibri" panose="020F0502020204030204" pitchFamily="34" charset="0"/>
                <a:cs typeface="Vrinda" panose="020B0502040204020203" pitchFamily="34" charset="0"/>
              </a:rPr>
              <a:t>   = exit velocity, </a:t>
            </a:r>
          </a:p>
          <a:p>
            <a:r>
              <a:rPr lang="en-US" sz="1800" kern="100" dirty="0">
                <a:effectLst/>
                <a:latin typeface="Times New Roman" panose="02020603050405020304" pitchFamily="18" charset="0"/>
                <a:ea typeface="Calibri" panose="020F0502020204030204" pitchFamily="34" charset="0"/>
                <a:cs typeface="Vrinda" panose="020B0502040204020203" pitchFamily="34" charset="0"/>
              </a:rPr>
              <a:t>p</a:t>
            </a:r>
            <a:r>
              <a:rPr lang="en-US" sz="1800" kern="100" baseline="-25000" dirty="0">
                <a:effectLst/>
                <a:latin typeface="Times New Roman" panose="02020603050405020304" pitchFamily="18" charset="0"/>
                <a:ea typeface="Calibri" panose="020F0502020204030204" pitchFamily="34" charset="0"/>
                <a:cs typeface="Vrinda" panose="020B0502040204020203" pitchFamily="34" charset="0"/>
              </a:rPr>
              <a:t>e</a:t>
            </a:r>
            <a:r>
              <a:rPr lang="en-US" sz="1800" kern="100" dirty="0">
                <a:effectLst/>
                <a:latin typeface="Times New Roman" panose="02020603050405020304" pitchFamily="18" charset="0"/>
                <a:ea typeface="Calibri" panose="020F0502020204030204" pitchFamily="34" charset="0"/>
                <a:cs typeface="Vrinda" panose="020B0502040204020203" pitchFamily="34" charset="0"/>
              </a:rPr>
              <a:t>   = exit pressure, </a:t>
            </a:r>
          </a:p>
          <a:p>
            <a:r>
              <a:rPr lang="en-US" sz="1800" kern="100" dirty="0">
                <a:effectLst/>
                <a:latin typeface="Times New Roman" panose="02020603050405020304" pitchFamily="18" charset="0"/>
                <a:ea typeface="Calibri" panose="020F0502020204030204" pitchFamily="34" charset="0"/>
                <a:cs typeface="Vrinda" panose="020B0502040204020203" pitchFamily="34" charset="0"/>
              </a:rPr>
              <a:t>p</a:t>
            </a:r>
            <a:r>
              <a:rPr lang="en-US" sz="1800" kern="100" baseline="-25000" dirty="0">
                <a:effectLst/>
                <a:latin typeface="Times New Roman" panose="02020603050405020304" pitchFamily="18" charset="0"/>
                <a:ea typeface="Calibri" panose="020F0502020204030204" pitchFamily="34" charset="0"/>
                <a:cs typeface="Vrinda" panose="020B0502040204020203" pitchFamily="34" charset="0"/>
              </a:rPr>
              <a:t>o</a:t>
            </a:r>
            <a:r>
              <a:rPr lang="en-US" sz="1800" kern="100" dirty="0">
                <a:effectLst/>
                <a:latin typeface="Times New Roman" panose="02020603050405020304" pitchFamily="18" charset="0"/>
                <a:ea typeface="Calibri" panose="020F0502020204030204" pitchFamily="34" charset="0"/>
                <a:cs typeface="Vrinda" panose="020B0502040204020203" pitchFamily="34" charset="0"/>
              </a:rPr>
              <a:t>   = Free stream pressure/back                pressure (p</a:t>
            </a:r>
            <a:r>
              <a:rPr lang="en-US" sz="1800" kern="100" baseline="-25000" dirty="0">
                <a:effectLst/>
                <a:latin typeface="Times New Roman" panose="02020603050405020304" pitchFamily="18" charset="0"/>
                <a:ea typeface="Calibri" panose="020F0502020204030204" pitchFamily="34" charset="0"/>
                <a:cs typeface="Vrinda" panose="020B0502040204020203" pitchFamily="34" charset="0"/>
              </a:rPr>
              <a:t>b</a:t>
            </a:r>
            <a:r>
              <a:rPr lang="en-US" sz="1800" kern="100" dirty="0">
                <a:effectLst/>
                <a:latin typeface="Times New Roman" panose="02020603050405020304" pitchFamily="18" charset="0"/>
                <a:ea typeface="Calibri" panose="020F0502020204030204" pitchFamily="34" charset="0"/>
                <a:cs typeface="Vrinda" panose="020B0502040204020203" pitchFamily="34" charset="0"/>
              </a:rPr>
              <a:t>) </a:t>
            </a:r>
          </a:p>
          <a:p>
            <a:r>
              <a:rPr lang="en-US" sz="1800" kern="100" dirty="0">
                <a:effectLst/>
                <a:latin typeface="Times New Roman" panose="02020603050405020304" pitchFamily="18" charset="0"/>
                <a:ea typeface="Calibri" panose="020F0502020204030204" pitchFamily="34" charset="0"/>
                <a:cs typeface="Vrinda" panose="020B0502040204020203" pitchFamily="34" charset="0"/>
              </a:rPr>
              <a:t>A</a:t>
            </a:r>
            <a:r>
              <a:rPr lang="en-US" sz="1800" kern="100" baseline="-25000" dirty="0">
                <a:effectLst/>
                <a:latin typeface="Times New Roman" panose="02020603050405020304" pitchFamily="18" charset="0"/>
                <a:ea typeface="Calibri" panose="020F0502020204030204" pitchFamily="34" charset="0"/>
                <a:cs typeface="Vrinda" panose="020B0502040204020203" pitchFamily="34" charset="0"/>
              </a:rPr>
              <a:t>e</a:t>
            </a:r>
            <a:r>
              <a:rPr lang="en-US" sz="1800" kern="100" dirty="0">
                <a:effectLst/>
                <a:latin typeface="Times New Roman" panose="02020603050405020304" pitchFamily="18" charset="0"/>
                <a:ea typeface="Calibri" panose="020F0502020204030204" pitchFamily="34" charset="0"/>
                <a:cs typeface="Vrinda" panose="020B0502040204020203" pitchFamily="34" charset="0"/>
              </a:rPr>
              <a:t>  </a:t>
            </a:r>
            <a:r>
              <a:rPr lang="en-US" kern="100" dirty="0">
                <a:latin typeface="Times New Roman" panose="02020603050405020304" pitchFamily="18" charset="0"/>
                <a:ea typeface="Calibri" panose="020F0502020204030204" pitchFamily="34" charset="0"/>
                <a:cs typeface="Vrinda" panose="020B0502040204020203" pitchFamily="34" charset="0"/>
              </a:rPr>
              <a:t>=</a:t>
            </a:r>
            <a:r>
              <a:rPr lang="en-US" sz="1800" kern="100" dirty="0">
                <a:effectLst/>
                <a:latin typeface="Times New Roman" panose="02020603050405020304" pitchFamily="18" charset="0"/>
                <a:ea typeface="Calibri" panose="020F0502020204030204" pitchFamily="34" charset="0"/>
                <a:cs typeface="Vrinda" panose="020B0502040204020203" pitchFamily="34" charset="0"/>
              </a:rPr>
              <a:t> exit area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189725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27</a:t>
            </a:fld>
            <a:endParaRPr lang="en-US"/>
          </a:p>
        </p:txBody>
      </p:sp>
      <p:sp>
        <p:nvSpPr>
          <p:cNvPr id="15" name="Freeform 14"/>
          <p:cNvSpPr/>
          <p:nvPr/>
        </p:nvSpPr>
        <p:spPr>
          <a:xfrm>
            <a:off x="3743822" y="3453008"/>
            <a:ext cx="1580770" cy="1437357"/>
          </a:xfrm>
          <a:custGeom>
            <a:avLst/>
            <a:gdLst>
              <a:gd name="connsiteX0" fmla="*/ 0 w 1580770"/>
              <a:gd name="connsiteY0" fmla="*/ 0 h 1437357"/>
              <a:gd name="connsiteX1" fmla="*/ 1580770 w 1580770"/>
              <a:gd name="connsiteY1" fmla="*/ 0 h 1437357"/>
              <a:gd name="connsiteX2" fmla="*/ 1580770 w 1580770"/>
              <a:gd name="connsiteY2" fmla="*/ 1437357 h 1437357"/>
              <a:gd name="connsiteX3" fmla="*/ 0 w 1580770"/>
              <a:gd name="connsiteY3" fmla="*/ 1437357 h 1437357"/>
              <a:gd name="connsiteX4" fmla="*/ 0 w 1580770"/>
              <a:gd name="connsiteY4" fmla="*/ 0 h 1437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0770" h="1437357">
                <a:moveTo>
                  <a:pt x="0" y="0"/>
                </a:moveTo>
                <a:lnTo>
                  <a:pt x="1580770" y="0"/>
                </a:lnTo>
                <a:lnTo>
                  <a:pt x="1580770" y="1437357"/>
                </a:lnTo>
                <a:lnTo>
                  <a:pt x="0" y="1437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4912" tIns="0" rIns="184912" bIns="184912" numCol="1" spcCol="1270" anchor="ctr" anchorCtr="0">
            <a:noAutofit/>
          </a:bodyPr>
          <a:lstStyle/>
          <a:p>
            <a:pPr lvl="0" algn="l" defTabSz="1155700">
              <a:lnSpc>
                <a:spcPct val="90000"/>
              </a:lnSpc>
              <a:spcBef>
                <a:spcPct val="0"/>
              </a:spcBef>
              <a:spcAft>
                <a:spcPct val="35000"/>
              </a:spcAft>
            </a:pPr>
            <a:r>
              <a:rPr lang="en-US" sz="2600" kern="1200" dirty="0"/>
              <a:t> </a:t>
            </a:r>
          </a:p>
        </p:txBody>
      </p:sp>
      <p:sp>
        <p:nvSpPr>
          <p:cNvPr id="30" name="Freeform 29"/>
          <p:cNvSpPr/>
          <p:nvPr/>
        </p:nvSpPr>
        <p:spPr>
          <a:xfrm>
            <a:off x="3473962" y="2056500"/>
            <a:ext cx="1571302" cy="1457911"/>
          </a:xfrm>
          <a:custGeom>
            <a:avLst/>
            <a:gdLst>
              <a:gd name="connsiteX0" fmla="*/ 0 w 1571302"/>
              <a:gd name="connsiteY0" fmla="*/ 0 h 1457911"/>
              <a:gd name="connsiteX1" fmla="*/ 1571302 w 1571302"/>
              <a:gd name="connsiteY1" fmla="*/ 0 h 1457911"/>
              <a:gd name="connsiteX2" fmla="*/ 1571302 w 1571302"/>
              <a:gd name="connsiteY2" fmla="*/ 1457911 h 1457911"/>
              <a:gd name="connsiteX3" fmla="*/ 0 w 1571302"/>
              <a:gd name="connsiteY3" fmla="*/ 1457911 h 1457911"/>
              <a:gd name="connsiteX4" fmla="*/ 0 w 1571302"/>
              <a:gd name="connsiteY4" fmla="*/ 0 h 1457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302" h="1457911">
                <a:moveTo>
                  <a:pt x="0" y="0"/>
                </a:moveTo>
                <a:lnTo>
                  <a:pt x="1571302" y="0"/>
                </a:lnTo>
                <a:lnTo>
                  <a:pt x="1571302" y="1457911"/>
                </a:lnTo>
                <a:lnTo>
                  <a:pt x="0" y="14579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0" rIns="256032" bIns="256032" numCol="1" spcCol="1270" anchor="ctr" anchorCtr="0">
            <a:noAutofit/>
          </a:bodyPr>
          <a:lstStyle/>
          <a:p>
            <a:pPr lvl="0" algn="l" defTabSz="1600200">
              <a:lnSpc>
                <a:spcPct val="90000"/>
              </a:lnSpc>
              <a:spcBef>
                <a:spcPct val="0"/>
              </a:spcBef>
              <a:spcAft>
                <a:spcPct val="35000"/>
              </a:spcAft>
            </a:pPr>
            <a:endParaRPr lang="en-US" sz="3600" kern="1200"/>
          </a:p>
        </p:txBody>
      </p:sp>
      <p:sp>
        <p:nvSpPr>
          <p:cNvPr id="32" name="Freeform 31"/>
          <p:cNvSpPr/>
          <p:nvPr/>
        </p:nvSpPr>
        <p:spPr>
          <a:xfrm>
            <a:off x="3751746" y="3635903"/>
            <a:ext cx="1571302" cy="1457911"/>
          </a:xfrm>
          <a:custGeom>
            <a:avLst/>
            <a:gdLst>
              <a:gd name="connsiteX0" fmla="*/ 0 w 1571302"/>
              <a:gd name="connsiteY0" fmla="*/ 0 h 1457911"/>
              <a:gd name="connsiteX1" fmla="*/ 1571302 w 1571302"/>
              <a:gd name="connsiteY1" fmla="*/ 0 h 1457911"/>
              <a:gd name="connsiteX2" fmla="*/ 1571302 w 1571302"/>
              <a:gd name="connsiteY2" fmla="*/ 1457911 h 1457911"/>
              <a:gd name="connsiteX3" fmla="*/ 0 w 1571302"/>
              <a:gd name="connsiteY3" fmla="*/ 1457911 h 1457911"/>
              <a:gd name="connsiteX4" fmla="*/ 0 w 1571302"/>
              <a:gd name="connsiteY4" fmla="*/ 0 h 1457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302" h="1457911">
                <a:moveTo>
                  <a:pt x="0" y="0"/>
                </a:moveTo>
                <a:lnTo>
                  <a:pt x="1571302" y="0"/>
                </a:lnTo>
                <a:lnTo>
                  <a:pt x="1571302" y="1457911"/>
                </a:lnTo>
                <a:lnTo>
                  <a:pt x="0" y="14579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0" rIns="256032" bIns="256032" numCol="1" spcCol="1270" anchor="ctr" anchorCtr="0">
            <a:noAutofit/>
          </a:bodyPr>
          <a:lstStyle/>
          <a:p>
            <a:pPr lvl="0" algn="l" defTabSz="1600200">
              <a:lnSpc>
                <a:spcPct val="90000"/>
              </a:lnSpc>
              <a:spcBef>
                <a:spcPct val="0"/>
              </a:spcBef>
              <a:spcAft>
                <a:spcPct val="35000"/>
              </a:spcAft>
            </a:pPr>
            <a:endParaRPr lang="en-US" sz="3600" kern="1200"/>
          </a:p>
        </p:txBody>
      </p:sp>
      <p:graphicFrame>
        <p:nvGraphicFramePr>
          <p:cNvPr id="9" name="Diagram 8">
            <a:extLst>
              <a:ext uri="{FF2B5EF4-FFF2-40B4-BE49-F238E27FC236}">
                <a16:creationId xmlns:a16="http://schemas.microsoft.com/office/drawing/2014/main" id="{B32D9DB4-A738-6CF6-5157-77F59442C918}"/>
              </a:ext>
            </a:extLst>
          </p:cNvPr>
          <p:cNvGraphicFramePr/>
          <p:nvPr>
            <p:extLst>
              <p:ext uri="{D42A27DB-BD31-4B8C-83A1-F6EECF244321}">
                <p14:modId xmlns:p14="http://schemas.microsoft.com/office/powerpoint/2010/main" val="2440529208"/>
              </p:ext>
            </p:extLst>
          </p:nvPr>
        </p:nvGraphicFramePr>
        <p:xfrm>
          <a:off x="1577502" y="1189079"/>
          <a:ext cx="9036996" cy="4893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1B10EED4-BB86-035E-EEB1-42D275F0C4FD}"/>
              </a:ext>
            </a:extLst>
          </p:cNvPr>
          <p:cNvSpPr txBox="1"/>
          <p:nvPr/>
        </p:nvSpPr>
        <p:spPr>
          <a:xfrm>
            <a:off x="825517" y="-88895"/>
            <a:ext cx="2755883"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Conclusion</a:t>
            </a:r>
            <a:endParaRPr lang="en-US"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BFC946D9-B042-25B1-2D83-C9005F708229}"/>
              </a:ext>
            </a:extLst>
          </p:cNvPr>
          <p:cNvSpPr>
            <a:spLocks noGrp="1"/>
          </p:cNvSpPr>
          <p:nvPr>
            <p:ph type="dt" sz="half" idx="10"/>
          </p:nvPr>
        </p:nvSpPr>
        <p:spPr/>
        <p:txBody>
          <a:bodyPr/>
          <a:lstStyle/>
          <a:p>
            <a:fld id="{84EA5601-751F-0B46-8032-95D864B797BF}" type="datetime1">
              <a:rPr lang="en-US" smtClean="0"/>
              <a:t>5/13/2023</a:t>
            </a:fld>
            <a:endParaRPr lang="en-BD"/>
          </a:p>
        </p:txBody>
      </p:sp>
    </p:spTree>
    <p:extLst>
      <p:ext uri="{BB962C8B-B14F-4D97-AF65-F5344CB8AC3E}">
        <p14:creationId xmlns:p14="http://schemas.microsoft.com/office/powerpoint/2010/main" val="2588876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28</a:t>
            </a:fld>
            <a:endParaRPr lang="en-US"/>
          </a:p>
        </p:txBody>
      </p:sp>
      <p:sp>
        <p:nvSpPr>
          <p:cNvPr id="15" name="Freeform 14"/>
          <p:cNvSpPr/>
          <p:nvPr/>
        </p:nvSpPr>
        <p:spPr>
          <a:xfrm>
            <a:off x="3743822" y="3453008"/>
            <a:ext cx="1580770" cy="1437357"/>
          </a:xfrm>
          <a:custGeom>
            <a:avLst/>
            <a:gdLst>
              <a:gd name="connsiteX0" fmla="*/ 0 w 1580770"/>
              <a:gd name="connsiteY0" fmla="*/ 0 h 1437357"/>
              <a:gd name="connsiteX1" fmla="*/ 1580770 w 1580770"/>
              <a:gd name="connsiteY1" fmla="*/ 0 h 1437357"/>
              <a:gd name="connsiteX2" fmla="*/ 1580770 w 1580770"/>
              <a:gd name="connsiteY2" fmla="*/ 1437357 h 1437357"/>
              <a:gd name="connsiteX3" fmla="*/ 0 w 1580770"/>
              <a:gd name="connsiteY3" fmla="*/ 1437357 h 1437357"/>
              <a:gd name="connsiteX4" fmla="*/ 0 w 1580770"/>
              <a:gd name="connsiteY4" fmla="*/ 0 h 1437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0770" h="1437357">
                <a:moveTo>
                  <a:pt x="0" y="0"/>
                </a:moveTo>
                <a:lnTo>
                  <a:pt x="1580770" y="0"/>
                </a:lnTo>
                <a:lnTo>
                  <a:pt x="1580770" y="1437357"/>
                </a:lnTo>
                <a:lnTo>
                  <a:pt x="0" y="143735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84912" tIns="0" rIns="184912" bIns="184912" numCol="1" spcCol="1270" anchor="ctr" anchorCtr="0">
            <a:noAutofit/>
          </a:bodyPr>
          <a:lstStyle/>
          <a:p>
            <a:pPr lvl="0" algn="l" defTabSz="1155700">
              <a:lnSpc>
                <a:spcPct val="90000"/>
              </a:lnSpc>
              <a:spcBef>
                <a:spcPct val="0"/>
              </a:spcBef>
              <a:spcAft>
                <a:spcPct val="35000"/>
              </a:spcAft>
            </a:pPr>
            <a:r>
              <a:rPr lang="en-US" sz="2600" kern="1200" dirty="0"/>
              <a:t> </a:t>
            </a:r>
          </a:p>
        </p:txBody>
      </p:sp>
      <p:sp>
        <p:nvSpPr>
          <p:cNvPr id="30" name="Freeform 29"/>
          <p:cNvSpPr/>
          <p:nvPr/>
        </p:nvSpPr>
        <p:spPr>
          <a:xfrm>
            <a:off x="3473962" y="2056500"/>
            <a:ext cx="1571302" cy="1457911"/>
          </a:xfrm>
          <a:custGeom>
            <a:avLst/>
            <a:gdLst>
              <a:gd name="connsiteX0" fmla="*/ 0 w 1571302"/>
              <a:gd name="connsiteY0" fmla="*/ 0 h 1457911"/>
              <a:gd name="connsiteX1" fmla="*/ 1571302 w 1571302"/>
              <a:gd name="connsiteY1" fmla="*/ 0 h 1457911"/>
              <a:gd name="connsiteX2" fmla="*/ 1571302 w 1571302"/>
              <a:gd name="connsiteY2" fmla="*/ 1457911 h 1457911"/>
              <a:gd name="connsiteX3" fmla="*/ 0 w 1571302"/>
              <a:gd name="connsiteY3" fmla="*/ 1457911 h 1457911"/>
              <a:gd name="connsiteX4" fmla="*/ 0 w 1571302"/>
              <a:gd name="connsiteY4" fmla="*/ 0 h 1457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302" h="1457911">
                <a:moveTo>
                  <a:pt x="0" y="0"/>
                </a:moveTo>
                <a:lnTo>
                  <a:pt x="1571302" y="0"/>
                </a:lnTo>
                <a:lnTo>
                  <a:pt x="1571302" y="1457911"/>
                </a:lnTo>
                <a:lnTo>
                  <a:pt x="0" y="14579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0" rIns="256032" bIns="256032" numCol="1" spcCol="1270" anchor="ctr" anchorCtr="0">
            <a:noAutofit/>
          </a:bodyPr>
          <a:lstStyle/>
          <a:p>
            <a:pPr lvl="0" algn="l" defTabSz="1600200">
              <a:lnSpc>
                <a:spcPct val="90000"/>
              </a:lnSpc>
              <a:spcBef>
                <a:spcPct val="0"/>
              </a:spcBef>
              <a:spcAft>
                <a:spcPct val="35000"/>
              </a:spcAft>
            </a:pPr>
            <a:endParaRPr lang="en-US" sz="3600" kern="1200"/>
          </a:p>
        </p:txBody>
      </p:sp>
      <p:sp>
        <p:nvSpPr>
          <p:cNvPr id="32" name="Freeform 31"/>
          <p:cNvSpPr/>
          <p:nvPr/>
        </p:nvSpPr>
        <p:spPr>
          <a:xfrm>
            <a:off x="3751746" y="3635903"/>
            <a:ext cx="1571302" cy="1457911"/>
          </a:xfrm>
          <a:custGeom>
            <a:avLst/>
            <a:gdLst>
              <a:gd name="connsiteX0" fmla="*/ 0 w 1571302"/>
              <a:gd name="connsiteY0" fmla="*/ 0 h 1457911"/>
              <a:gd name="connsiteX1" fmla="*/ 1571302 w 1571302"/>
              <a:gd name="connsiteY1" fmla="*/ 0 h 1457911"/>
              <a:gd name="connsiteX2" fmla="*/ 1571302 w 1571302"/>
              <a:gd name="connsiteY2" fmla="*/ 1457911 h 1457911"/>
              <a:gd name="connsiteX3" fmla="*/ 0 w 1571302"/>
              <a:gd name="connsiteY3" fmla="*/ 1457911 h 1457911"/>
              <a:gd name="connsiteX4" fmla="*/ 0 w 1571302"/>
              <a:gd name="connsiteY4" fmla="*/ 0 h 1457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302" h="1457911">
                <a:moveTo>
                  <a:pt x="0" y="0"/>
                </a:moveTo>
                <a:lnTo>
                  <a:pt x="1571302" y="0"/>
                </a:lnTo>
                <a:lnTo>
                  <a:pt x="1571302" y="1457911"/>
                </a:lnTo>
                <a:lnTo>
                  <a:pt x="0" y="145791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56032" tIns="0" rIns="256032" bIns="256032" numCol="1" spcCol="1270" anchor="ctr" anchorCtr="0">
            <a:noAutofit/>
          </a:bodyPr>
          <a:lstStyle/>
          <a:p>
            <a:pPr lvl="0" algn="l" defTabSz="1600200">
              <a:lnSpc>
                <a:spcPct val="90000"/>
              </a:lnSpc>
              <a:spcBef>
                <a:spcPct val="0"/>
              </a:spcBef>
              <a:spcAft>
                <a:spcPct val="35000"/>
              </a:spcAft>
            </a:pPr>
            <a:endParaRPr lang="en-US" sz="3600" kern="1200"/>
          </a:p>
        </p:txBody>
      </p:sp>
      <p:graphicFrame>
        <p:nvGraphicFramePr>
          <p:cNvPr id="9" name="Diagram 8">
            <a:extLst>
              <a:ext uri="{FF2B5EF4-FFF2-40B4-BE49-F238E27FC236}">
                <a16:creationId xmlns:a16="http://schemas.microsoft.com/office/drawing/2014/main" id="{75B02F37-F6D0-74D8-7298-B4E6798B064A}"/>
              </a:ext>
            </a:extLst>
          </p:cNvPr>
          <p:cNvGraphicFramePr/>
          <p:nvPr>
            <p:extLst>
              <p:ext uri="{D42A27DB-BD31-4B8C-83A1-F6EECF244321}">
                <p14:modId xmlns:p14="http://schemas.microsoft.com/office/powerpoint/2010/main" val="562340637"/>
              </p:ext>
            </p:extLst>
          </p:nvPr>
        </p:nvGraphicFramePr>
        <p:xfrm>
          <a:off x="1734201" y="1238388"/>
          <a:ext cx="9331364" cy="40816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80E63538-EBD8-CB87-5B94-139EC8F0CE64}"/>
              </a:ext>
            </a:extLst>
          </p:cNvPr>
          <p:cNvSpPr txBox="1"/>
          <p:nvPr/>
        </p:nvSpPr>
        <p:spPr>
          <a:xfrm>
            <a:off x="1091203" y="-7221"/>
            <a:ext cx="3177473"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Future Scope</a:t>
            </a:r>
            <a:endParaRPr lang="en-US" sz="44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39595D36-DDCB-3A39-4CB2-961C31511878}"/>
              </a:ext>
            </a:extLst>
          </p:cNvPr>
          <p:cNvSpPr>
            <a:spLocks noGrp="1"/>
          </p:cNvSpPr>
          <p:nvPr>
            <p:ph type="dt" sz="half" idx="10"/>
          </p:nvPr>
        </p:nvSpPr>
        <p:spPr/>
        <p:txBody>
          <a:bodyPr/>
          <a:lstStyle/>
          <a:p>
            <a:fld id="{FDCFC607-5D4C-DE44-B80A-0D3CC505EFEB}" type="datetime1">
              <a:rPr lang="en-US" smtClean="0"/>
              <a:t>5/13/2023</a:t>
            </a:fld>
            <a:endParaRPr lang="en-BD"/>
          </a:p>
        </p:txBody>
      </p:sp>
    </p:spTree>
    <p:extLst>
      <p:ext uri="{BB962C8B-B14F-4D97-AF65-F5344CB8AC3E}">
        <p14:creationId xmlns:p14="http://schemas.microsoft.com/office/powerpoint/2010/main" val="4028070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CFE73C-5D32-9AE6-BD5B-073ED46C185C}"/>
              </a:ext>
            </a:extLst>
          </p:cNvPr>
          <p:cNvSpPr txBox="1"/>
          <p:nvPr/>
        </p:nvSpPr>
        <p:spPr>
          <a:xfrm>
            <a:off x="838200" y="-95965"/>
            <a:ext cx="2688557"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References</a:t>
            </a:r>
            <a:endParaRPr lang="en-US" sz="4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80978CB-8782-28B5-9EF8-62DD22FAAB11}"/>
              </a:ext>
            </a:extLst>
          </p:cNvPr>
          <p:cNvSpPr txBox="1"/>
          <p:nvPr/>
        </p:nvSpPr>
        <p:spPr>
          <a:xfrm>
            <a:off x="1091203" y="1357313"/>
            <a:ext cx="10758486" cy="3170099"/>
          </a:xfrm>
          <a:prstGeom prst="rect">
            <a:avLst/>
          </a:prstGeom>
          <a:noFill/>
        </p:spPr>
        <p:txBody>
          <a:bodyPr wrap="square" rtlCol="0">
            <a:spAutoFit/>
          </a:bodyPr>
          <a:lstStyle/>
          <a:p>
            <a:pPr marL="457200" indent="-457200">
              <a:buFont typeface="+mj-lt"/>
              <a:buAutoNum type="alphaUcPeriod"/>
            </a:pPr>
            <a:r>
              <a:rPr lang="en-GB" sz="2000" dirty="0">
                <a:latin typeface="Times New Roman" panose="02020603050405020304" pitchFamily="18" charset="0"/>
                <a:cs typeface="Times New Roman" panose="02020603050405020304" pitchFamily="18" charset="0"/>
              </a:rPr>
              <a:t>J. M. </a:t>
            </a:r>
            <a:r>
              <a:rPr lang="en-GB" sz="2000" dirty="0" err="1">
                <a:latin typeface="Times New Roman" panose="02020603050405020304" pitchFamily="18" charset="0"/>
                <a:cs typeface="Times New Roman" panose="02020603050405020304" pitchFamily="18" charset="0"/>
              </a:rPr>
              <a:t>Delery</a:t>
            </a:r>
            <a:r>
              <a:rPr lang="en-GB" sz="2000" dirty="0">
                <a:latin typeface="Times New Roman" panose="02020603050405020304" pitchFamily="18" charset="0"/>
                <a:cs typeface="Times New Roman" panose="02020603050405020304" pitchFamily="18" charset="0"/>
              </a:rPr>
              <a:t>, Shock wave/turbulent boundary layer interaction and its control, Progress in Aerospace Sciences, 22, pp. 209–280, (1985).</a:t>
            </a:r>
          </a:p>
          <a:p>
            <a:pPr marL="457200" indent="-457200">
              <a:buFont typeface="+mj-lt"/>
              <a:buAutoNum type="alphaU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Bourgoing and P.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Reijasse</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Experimental analysis of unsteady separated flows in a supersonic planar nozzle, Shock Waves, 14, pp. 251–258, (2005)</a:t>
            </a:r>
            <a:endParaRPr lang="en-GB" sz="2000" dirty="0">
              <a:latin typeface="Times New Roman" panose="02020603050405020304" pitchFamily="18" charset="0"/>
              <a:cs typeface="Times New Roman" panose="02020603050405020304" pitchFamily="18" charset="0"/>
            </a:endParaRPr>
          </a:p>
          <a:p>
            <a:pPr marL="457200" indent="-457200">
              <a:buFont typeface="+mj-lt"/>
              <a:buAutoNum type="alphaUcPeriod"/>
            </a:pPr>
            <a:r>
              <a:rPr lang="en-US" sz="2000" kern="0" dirty="0">
                <a:effectLst/>
                <a:latin typeface="Times New Roman" panose="02020603050405020304" pitchFamily="18" charset="0"/>
                <a:ea typeface="Calibri" panose="020F0502020204030204" pitchFamily="34" charset="0"/>
                <a:cs typeface="Times New Roman" panose="02020603050405020304" pitchFamily="18" charset="0"/>
              </a:rPr>
              <a:t>Y. Yu, J. Xu, J. Mo, and M. Wang, Principal parameters in flow separation patterns of over-expanded single expansion ramp nozzle, Engineering Applications of Computational Fluid Mechanics, 8, pp. 274–288, (2014).</a:t>
            </a:r>
            <a:endParaRPr lang="en-BD"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457200" indent="-457200">
              <a:buFont typeface="+mj-lt"/>
              <a:buAutoNum type="alphaUcPeriod"/>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Y. Yu, Y. Mao, T. Yu, and S. Xu, Numerical Investigation on Mechanism of External Flow Field–Induced</a:t>
            </a:r>
          </a:p>
          <a:p>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Separation Pattern Transition, Journal of Aerospace Engineering, 36, pp. 1–11, (2023)</a:t>
            </a:r>
            <a:endParaRPr lang="en-BD" sz="2000" dirty="0">
              <a:latin typeface="Times New Roman" panose="02020603050405020304" pitchFamily="18" charset="0"/>
              <a:cs typeface="Times New Roman" panose="02020603050405020304" pitchFamily="18" charset="0"/>
            </a:endParaRPr>
          </a:p>
        </p:txBody>
      </p:sp>
      <p:sp>
        <p:nvSpPr>
          <p:cNvPr id="2" name="Date Placeholder 1">
            <a:extLst>
              <a:ext uri="{FF2B5EF4-FFF2-40B4-BE49-F238E27FC236}">
                <a16:creationId xmlns:a16="http://schemas.microsoft.com/office/drawing/2014/main" id="{AD92C5D8-140E-7EDA-A23C-EA0F5D7A91E4}"/>
              </a:ext>
            </a:extLst>
          </p:cNvPr>
          <p:cNvSpPr>
            <a:spLocks noGrp="1"/>
          </p:cNvSpPr>
          <p:nvPr>
            <p:ph type="dt" sz="half" idx="10"/>
          </p:nvPr>
        </p:nvSpPr>
        <p:spPr/>
        <p:txBody>
          <a:bodyPr/>
          <a:lstStyle/>
          <a:p>
            <a:fld id="{C2020436-EE3A-C34B-9108-422B85D380F8}" type="datetime1">
              <a:rPr lang="en-US" smtClean="0"/>
              <a:t>5/13/2023</a:t>
            </a:fld>
            <a:endParaRPr lang="en-BD"/>
          </a:p>
        </p:txBody>
      </p:sp>
      <p:sp>
        <p:nvSpPr>
          <p:cNvPr id="6" name="Footer Placeholder 5">
            <a:extLst>
              <a:ext uri="{FF2B5EF4-FFF2-40B4-BE49-F238E27FC236}">
                <a16:creationId xmlns:a16="http://schemas.microsoft.com/office/drawing/2014/main" id="{EA4A517F-FB26-0560-A8FE-418932FEE6B2}"/>
              </a:ext>
            </a:extLst>
          </p:cNvPr>
          <p:cNvSpPr>
            <a:spLocks noGrp="1"/>
          </p:cNvSpPr>
          <p:nvPr>
            <p:ph type="ftr" sz="quarter" idx="11"/>
          </p:nvPr>
        </p:nvSpPr>
        <p:spPr/>
        <p:txBody>
          <a:bodyPr/>
          <a:lstStyle/>
          <a:p>
            <a:r>
              <a:rPr lang="en-GB"/>
              <a:t>Department of Mechanical Engineering</a:t>
            </a:r>
            <a:endParaRPr lang="en-BD"/>
          </a:p>
        </p:txBody>
      </p:sp>
      <p:sp>
        <p:nvSpPr>
          <p:cNvPr id="7" name="Slide Number Placeholder 6">
            <a:extLst>
              <a:ext uri="{FF2B5EF4-FFF2-40B4-BE49-F238E27FC236}">
                <a16:creationId xmlns:a16="http://schemas.microsoft.com/office/drawing/2014/main" id="{80C9B727-0E71-1AB1-8719-A5A168986371}"/>
              </a:ext>
            </a:extLst>
          </p:cNvPr>
          <p:cNvSpPr>
            <a:spLocks noGrp="1"/>
          </p:cNvSpPr>
          <p:nvPr>
            <p:ph type="sldNum" sz="quarter" idx="12"/>
          </p:nvPr>
        </p:nvSpPr>
        <p:spPr/>
        <p:txBody>
          <a:bodyPr/>
          <a:lstStyle/>
          <a:p>
            <a:fld id="{65AADA22-B33B-F146-86BF-181F9218BA52}" type="slidenum">
              <a:rPr lang="en-BD" smtClean="0"/>
              <a:t>29</a:t>
            </a:fld>
            <a:endParaRPr lang="en-BD"/>
          </a:p>
        </p:txBody>
      </p:sp>
    </p:spTree>
    <p:extLst>
      <p:ext uri="{BB962C8B-B14F-4D97-AF65-F5344CB8AC3E}">
        <p14:creationId xmlns:p14="http://schemas.microsoft.com/office/powerpoint/2010/main" val="1097548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00CFB7C8-DC6E-6D9D-FB43-F73B2E4D67FD}"/>
              </a:ext>
            </a:extLst>
          </p:cNvPr>
          <p:cNvGraphicFramePr/>
          <p:nvPr>
            <p:extLst>
              <p:ext uri="{D42A27DB-BD31-4B8C-83A1-F6EECF244321}">
                <p14:modId xmlns:p14="http://schemas.microsoft.com/office/powerpoint/2010/main" val="3453372495"/>
              </p:ext>
            </p:extLst>
          </p:nvPr>
        </p:nvGraphicFramePr>
        <p:xfrm>
          <a:off x="0" y="1199156"/>
          <a:ext cx="6517861" cy="3022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122" name="Picture 2" descr="3 Phenomenological sketch of RSS and FSS [9] | Download Scientific Diagram">
            <a:extLst>
              <a:ext uri="{FF2B5EF4-FFF2-40B4-BE49-F238E27FC236}">
                <a16:creationId xmlns:a16="http://schemas.microsoft.com/office/drawing/2014/main" id="{8954AF01-FBD6-8574-CD08-164FBDF95D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6974" y="1272759"/>
            <a:ext cx="4852540" cy="3642460"/>
          </a:xfrm>
          <a:prstGeom prst="rect">
            <a:avLst/>
          </a:prstGeom>
          <a:noFill/>
          <a:extLst>
            <a:ext uri="{909E8E84-426E-40DD-AFC4-6F175D3DCCD1}">
              <a14:hiddenFill xmlns:a14="http://schemas.microsoft.com/office/drawing/2010/main">
                <a:solidFill>
                  <a:srgbClr val="FFFFFF"/>
                </a:solidFill>
              </a14:hiddenFill>
            </a:ext>
          </a:extLst>
        </p:spPr>
      </p:pic>
      <p:sp>
        <p:nvSpPr>
          <p:cNvPr id="2" name="Date Placeholder 1">
            <a:extLst>
              <a:ext uri="{FF2B5EF4-FFF2-40B4-BE49-F238E27FC236}">
                <a16:creationId xmlns:a16="http://schemas.microsoft.com/office/drawing/2014/main" id="{93CFEF26-F213-32F3-13C6-1596C9057664}"/>
              </a:ext>
            </a:extLst>
          </p:cNvPr>
          <p:cNvSpPr>
            <a:spLocks noGrp="1"/>
          </p:cNvSpPr>
          <p:nvPr>
            <p:ph type="dt" sz="half" idx="10"/>
          </p:nvPr>
        </p:nvSpPr>
        <p:spPr/>
        <p:txBody>
          <a:bodyPr/>
          <a:lstStyle/>
          <a:p>
            <a:fld id="{B7EFA226-1AED-B14F-964B-FCF0C8BAA8BF}" type="datetime1">
              <a:rPr lang="en-US" smtClean="0"/>
              <a:t>5/13/2023</a:t>
            </a:fld>
            <a:endParaRPr lang="en-BD"/>
          </a:p>
        </p:txBody>
      </p:sp>
      <p:sp>
        <p:nvSpPr>
          <p:cNvPr id="4" name="Footer Placeholder 3">
            <a:extLst>
              <a:ext uri="{FF2B5EF4-FFF2-40B4-BE49-F238E27FC236}">
                <a16:creationId xmlns:a16="http://schemas.microsoft.com/office/drawing/2014/main" id="{48678203-6972-FBD3-02B7-8951193B7032}"/>
              </a:ext>
            </a:extLst>
          </p:cNvPr>
          <p:cNvSpPr>
            <a:spLocks noGrp="1"/>
          </p:cNvSpPr>
          <p:nvPr>
            <p:ph type="ftr" sz="quarter" idx="11"/>
          </p:nvPr>
        </p:nvSpPr>
        <p:spPr/>
        <p:txBody>
          <a:bodyPr/>
          <a:lstStyle/>
          <a:p>
            <a:r>
              <a:rPr lang="en-GB"/>
              <a:t>Department of Mechanical Engineering</a:t>
            </a:r>
            <a:endParaRPr lang="en-BD"/>
          </a:p>
        </p:txBody>
      </p:sp>
      <p:sp>
        <p:nvSpPr>
          <p:cNvPr id="5" name="Slide Number Placeholder 4">
            <a:extLst>
              <a:ext uri="{FF2B5EF4-FFF2-40B4-BE49-F238E27FC236}">
                <a16:creationId xmlns:a16="http://schemas.microsoft.com/office/drawing/2014/main" id="{9C042FEC-3CFF-5626-17A1-845F45E85DAD}"/>
              </a:ext>
            </a:extLst>
          </p:cNvPr>
          <p:cNvSpPr>
            <a:spLocks noGrp="1"/>
          </p:cNvSpPr>
          <p:nvPr>
            <p:ph type="sldNum" sz="quarter" idx="12"/>
          </p:nvPr>
        </p:nvSpPr>
        <p:spPr/>
        <p:txBody>
          <a:bodyPr/>
          <a:lstStyle/>
          <a:p>
            <a:fld id="{65AADA22-B33B-F146-86BF-181F9218BA52}" type="slidenum">
              <a:rPr lang="en-BD" smtClean="0"/>
              <a:t>3</a:t>
            </a:fld>
            <a:endParaRPr lang="en-BD"/>
          </a:p>
        </p:txBody>
      </p:sp>
      <p:sp>
        <p:nvSpPr>
          <p:cNvPr id="6" name="TextBox 5">
            <a:extLst>
              <a:ext uri="{FF2B5EF4-FFF2-40B4-BE49-F238E27FC236}">
                <a16:creationId xmlns:a16="http://schemas.microsoft.com/office/drawing/2014/main" id="{DFD598B5-49B9-C8D7-C7DD-AF889245F920}"/>
              </a:ext>
            </a:extLst>
          </p:cNvPr>
          <p:cNvSpPr txBox="1"/>
          <p:nvPr/>
        </p:nvSpPr>
        <p:spPr>
          <a:xfrm>
            <a:off x="722854" y="-84287"/>
            <a:ext cx="2973891"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Introduction</a:t>
            </a:r>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AE8DFA-239E-C531-9FF6-21F26468883C}"/>
              </a:ext>
            </a:extLst>
          </p:cNvPr>
          <p:cNvSpPr txBox="1"/>
          <p:nvPr/>
        </p:nvSpPr>
        <p:spPr>
          <a:xfrm>
            <a:off x="2374490" y="4735920"/>
            <a:ext cx="2807179" cy="369332"/>
          </a:xfrm>
          <a:prstGeom prst="rect">
            <a:avLst/>
          </a:prstGeom>
          <a:noFill/>
        </p:spPr>
        <p:txBody>
          <a:bodyPr wrap="none" rtlCol="0">
            <a:spAutoFit/>
          </a:bodyPr>
          <a:lstStyle/>
          <a:p>
            <a:r>
              <a:rPr lang="en-BD" b="1" dirty="0">
                <a:latin typeface="Times New Roman" panose="02020603050405020304" pitchFamily="18" charset="0"/>
                <a:cs typeface="Times New Roman" panose="02020603050405020304" pitchFamily="18" charset="0"/>
              </a:rPr>
              <a:t>FSS: </a:t>
            </a:r>
            <a:r>
              <a:rPr lang="en-BD" dirty="0">
                <a:latin typeface="Times New Roman" panose="02020603050405020304" pitchFamily="18" charset="0"/>
                <a:cs typeface="Times New Roman" panose="02020603050405020304" pitchFamily="18" charset="0"/>
              </a:rPr>
              <a:t>Free Shock Separation</a:t>
            </a:r>
          </a:p>
        </p:txBody>
      </p:sp>
      <p:sp>
        <p:nvSpPr>
          <p:cNvPr id="8" name="TextBox 7">
            <a:extLst>
              <a:ext uri="{FF2B5EF4-FFF2-40B4-BE49-F238E27FC236}">
                <a16:creationId xmlns:a16="http://schemas.microsoft.com/office/drawing/2014/main" id="{6836351F-2D5B-A71B-918E-F6929FA1DE85}"/>
              </a:ext>
            </a:extLst>
          </p:cNvPr>
          <p:cNvSpPr txBox="1"/>
          <p:nvPr/>
        </p:nvSpPr>
        <p:spPr>
          <a:xfrm>
            <a:off x="2374490" y="5171955"/>
            <a:ext cx="3328219" cy="369332"/>
          </a:xfrm>
          <a:prstGeom prst="rect">
            <a:avLst/>
          </a:prstGeom>
          <a:noFill/>
        </p:spPr>
        <p:txBody>
          <a:bodyPr wrap="none" rtlCol="0">
            <a:spAutoFit/>
          </a:bodyPr>
          <a:lstStyle/>
          <a:p>
            <a:r>
              <a:rPr lang="en-BD" b="1" dirty="0">
                <a:latin typeface="Times New Roman" panose="02020603050405020304" pitchFamily="18" charset="0"/>
                <a:cs typeface="Times New Roman" panose="02020603050405020304" pitchFamily="18" charset="0"/>
              </a:rPr>
              <a:t>RSS: </a:t>
            </a:r>
            <a:r>
              <a:rPr lang="en-BD" dirty="0">
                <a:latin typeface="Times New Roman" panose="02020603050405020304" pitchFamily="18" charset="0"/>
                <a:cs typeface="Times New Roman" panose="02020603050405020304" pitchFamily="18" charset="0"/>
              </a:rPr>
              <a:t>Restricted Shock Separation</a:t>
            </a:r>
          </a:p>
        </p:txBody>
      </p:sp>
    </p:spTree>
    <p:extLst>
      <p:ext uri="{BB962C8B-B14F-4D97-AF65-F5344CB8AC3E}">
        <p14:creationId xmlns:p14="http://schemas.microsoft.com/office/powerpoint/2010/main" val="2833931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30</a:t>
            </a:fld>
            <a:endParaRPr lang="en-US"/>
          </a:p>
        </p:txBody>
      </p:sp>
      <p:sp>
        <p:nvSpPr>
          <p:cNvPr id="3" name="TextBox 2"/>
          <p:cNvSpPr txBox="1"/>
          <p:nvPr/>
        </p:nvSpPr>
        <p:spPr>
          <a:xfrm>
            <a:off x="994527" y="2859530"/>
            <a:ext cx="10202945" cy="769441"/>
          </a:xfrm>
          <a:prstGeom prst="rect">
            <a:avLst/>
          </a:prstGeom>
          <a:noFill/>
        </p:spPr>
        <p:txBody>
          <a:bodyPr wrap="square" rtlCol="0">
            <a:spAutoFit/>
          </a:bodyPr>
          <a:lstStyle/>
          <a:p>
            <a:pPr algn="ctr"/>
            <a:r>
              <a:rPr lang="en-US" sz="4400" dirty="0">
                <a:solidFill>
                  <a:schemeClr val="accent2"/>
                </a:solidFill>
                <a:latin typeface="Times New Roman" panose="02020603050405020304" pitchFamily="18" charset="0"/>
                <a:cs typeface="Times New Roman" panose="02020603050405020304" pitchFamily="18" charset="0"/>
              </a:rPr>
              <a:t>THANK YOU</a:t>
            </a:r>
          </a:p>
        </p:txBody>
      </p:sp>
      <p:sp>
        <p:nvSpPr>
          <p:cNvPr id="2" name="Date Placeholder 1">
            <a:extLst>
              <a:ext uri="{FF2B5EF4-FFF2-40B4-BE49-F238E27FC236}">
                <a16:creationId xmlns:a16="http://schemas.microsoft.com/office/drawing/2014/main" id="{406E5A66-D7C3-3526-FA6B-6F3AE085DA60}"/>
              </a:ext>
            </a:extLst>
          </p:cNvPr>
          <p:cNvSpPr>
            <a:spLocks noGrp="1"/>
          </p:cNvSpPr>
          <p:nvPr>
            <p:ph type="dt" sz="half" idx="10"/>
          </p:nvPr>
        </p:nvSpPr>
        <p:spPr/>
        <p:txBody>
          <a:bodyPr/>
          <a:lstStyle/>
          <a:p>
            <a:fld id="{2775C711-5D7B-7E41-A26D-D537E106E27A}" type="datetime1">
              <a:rPr lang="en-US" smtClean="0"/>
              <a:t>5/13/2023</a:t>
            </a:fld>
            <a:endParaRPr lang="en-BD"/>
          </a:p>
        </p:txBody>
      </p:sp>
      <p:sp>
        <p:nvSpPr>
          <p:cNvPr id="4" name="TextBox 3">
            <a:extLst>
              <a:ext uri="{FF2B5EF4-FFF2-40B4-BE49-F238E27FC236}">
                <a16:creationId xmlns:a16="http://schemas.microsoft.com/office/drawing/2014/main" id="{916D7188-6F9B-8000-F5D0-C0413F96126C}"/>
              </a:ext>
            </a:extLst>
          </p:cNvPr>
          <p:cNvSpPr txBox="1"/>
          <p:nvPr/>
        </p:nvSpPr>
        <p:spPr>
          <a:xfrm>
            <a:off x="722854" y="-84287"/>
            <a:ext cx="2693366"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Motivation</a:t>
            </a:r>
          </a:p>
        </p:txBody>
      </p:sp>
    </p:spTree>
    <p:extLst>
      <p:ext uri="{BB962C8B-B14F-4D97-AF65-F5344CB8AC3E}">
        <p14:creationId xmlns:p14="http://schemas.microsoft.com/office/powerpoint/2010/main" val="3691036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05FBACB4-6E4B-E550-B29E-561A2A977AA6}"/>
              </a:ext>
            </a:extLst>
          </p:cNvPr>
          <p:cNvGraphicFramePr>
            <a:graphicFrameLocks noGrp="1"/>
          </p:cNvGraphicFramePr>
          <p:nvPr>
            <p:extLst>
              <p:ext uri="{D42A27DB-BD31-4B8C-83A1-F6EECF244321}">
                <p14:modId xmlns:p14="http://schemas.microsoft.com/office/powerpoint/2010/main" val="3715555287"/>
              </p:ext>
            </p:extLst>
          </p:nvPr>
        </p:nvGraphicFramePr>
        <p:xfrm>
          <a:off x="1495021" y="962538"/>
          <a:ext cx="9201958" cy="4932924"/>
        </p:xfrm>
        <a:graphic>
          <a:graphicData uri="http://schemas.openxmlformats.org/drawingml/2006/table">
            <a:tbl>
              <a:tblPr firstRow="1" bandRow="1">
                <a:tableStyleId>{5C22544A-7EE6-4342-B048-85BDC9FD1C3A}</a:tableStyleId>
              </a:tblPr>
              <a:tblGrid>
                <a:gridCol w="1386027">
                  <a:extLst>
                    <a:ext uri="{9D8B030D-6E8A-4147-A177-3AD203B41FA5}">
                      <a16:colId xmlns:a16="http://schemas.microsoft.com/office/drawing/2014/main" val="1294362105"/>
                    </a:ext>
                  </a:extLst>
                </a:gridCol>
                <a:gridCol w="1250549">
                  <a:extLst>
                    <a:ext uri="{9D8B030D-6E8A-4147-A177-3AD203B41FA5}">
                      <a16:colId xmlns:a16="http://schemas.microsoft.com/office/drawing/2014/main" val="3521686847"/>
                    </a:ext>
                  </a:extLst>
                </a:gridCol>
                <a:gridCol w="6565382">
                  <a:extLst>
                    <a:ext uri="{9D8B030D-6E8A-4147-A177-3AD203B41FA5}">
                      <a16:colId xmlns:a16="http://schemas.microsoft.com/office/drawing/2014/main" val="3926934500"/>
                    </a:ext>
                  </a:extLst>
                </a:gridCol>
              </a:tblGrid>
              <a:tr h="936051">
                <a:tc>
                  <a:txBody>
                    <a:bodyPr/>
                    <a:lstStyle/>
                    <a:p>
                      <a:pPr algn="ctr"/>
                      <a:r>
                        <a:rPr lang="en-BD" dirty="0">
                          <a:latin typeface="Times New Roman" panose="02020603050405020304" pitchFamily="18" charset="0"/>
                          <a:cs typeface="Times New Roman" panose="02020603050405020304" pitchFamily="18" charset="0"/>
                        </a:rPr>
                        <a:t>Year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BD" dirty="0">
                          <a:latin typeface="Times New Roman" panose="02020603050405020304" pitchFamily="18" charset="0"/>
                          <a:cs typeface="Times New Roman" panose="02020603050405020304" pitchFamily="18" charset="0"/>
                        </a:rPr>
                        <a:t>Author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tc>
                  <a:txBody>
                    <a:bodyPr/>
                    <a:lstStyle/>
                    <a:p>
                      <a:pPr algn="ctr"/>
                      <a:r>
                        <a:rPr lang="en-BD" dirty="0">
                          <a:latin typeface="Times New Roman" panose="02020603050405020304" pitchFamily="18" charset="0"/>
                          <a:cs typeface="Times New Roman" panose="02020603050405020304" pitchFamily="18" charset="0"/>
                        </a:rPr>
                        <a:t>Description</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tcPr>
                </a:tc>
                <a:extLst>
                  <a:ext uri="{0D108BD9-81ED-4DB2-BD59-A6C34878D82A}">
                    <a16:rowId xmlns:a16="http://schemas.microsoft.com/office/drawing/2014/main" val="914485258"/>
                  </a:ext>
                </a:extLst>
              </a:tr>
              <a:tr h="936051">
                <a:tc>
                  <a:txBody>
                    <a:bodyPr/>
                    <a:lstStyle/>
                    <a:p>
                      <a:pPr algn="ctr"/>
                      <a:r>
                        <a:rPr lang="en-BD" dirty="0">
                          <a:latin typeface="Times New Roman" panose="02020603050405020304" pitchFamily="18" charset="0"/>
                          <a:cs typeface="Times New Roman" panose="02020603050405020304" pitchFamily="18" charset="0"/>
                        </a:rPr>
                        <a:t>1985</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Times New Roman" panose="02020603050405020304" pitchFamily="18" charset="0"/>
                          <a:ea typeface="+mn-ea"/>
                          <a:cs typeface="Times New Roman" panose="02020603050405020304" pitchFamily="18" charset="0"/>
                        </a:rPr>
                        <a:t>Delerly</a:t>
                      </a:r>
                      <a:r>
                        <a:rPr lang="en-BD" dirty="0">
                          <a:effectLst/>
                          <a:latin typeface="Times New Roman" panose="02020603050405020304" pitchFamily="18" charset="0"/>
                          <a:cs typeface="Times New Roman" panose="02020603050405020304" pitchFamily="18" charset="0"/>
                        </a:rPr>
                        <a:t> </a:t>
                      </a:r>
                      <a:endParaRPr lang="en-BD" dirty="0">
                        <a:latin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algn="ct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SWBLI can lead to damaging effects, including the separation of the boundary layer, rapid growth of a dissipative region, intensified turbulent fluctuations, and frequent buffeting</a:t>
                      </a:r>
                      <a:endParaRPr lang="en-BD" dirty="0">
                        <a:latin typeface="Times New Roman" panose="02020603050405020304" pitchFamily="18" charset="0"/>
                        <a:cs typeface="Times New Roman" panose="02020603050405020304" pitchFamily="18" charset="0"/>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872479638"/>
                  </a:ext>
                </a:extLst>
              </a:tr>
              <a:tr h="1070296">
                <a:tc>
                  <a:txBody>
                    <a:bodyPr/>
                    <a:lstStyle/>
                    <a:p>
                      <a:pPr algn="ctr"/>
                      <a:r>
                        <a:rPr lang="en-BD" dirty="0">
                          <a:latin typeface="Times New Roman" panose="02020603050405020304" pitchFamily="18" charset="0"/>
                          <a:cs typeface="Times New Roman" panose="02020603050405020304" pitchFamily="18" charset="0"/>
                        </a:rPr>
                        <a:t>2005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kern="1200" dirty="0">
                          <a:solidFill>
                            <a:schemeClr val="dk1"/>
                          </a:solidFill>
                          <a:effectLst/>
                          <a:latin typeface="Times New Roman" panose="02020603050405020304" pitchFamily="18" charset="0"/>
                          <a:ea typeface="+mn-ea"/>
                          <a:cs typeface="Times New Roman" panose="02020603050405020304" pitchFamily="18" charset="0"/>
                        </a:rPr>
                        <a:t>Bourgoing and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Reijasse</a:t>
                      </a:r>
                      <a:r>
                        <a:rPr lang="en-BD" dirty="0">
                          <a:effectLst/>
                          <a:latin typeface="Times New Roman" panose="02020603050405020304" pitchFamily="18" charset="0"/>
                          <a:cs typeface="Times New Roman" panose="02020603050405020304" pitchFamily="18" charset="0"/>
                        </a:rPr>
                        <a:t> </a:t>
                      </a:r>
                      <a:endParaRPr lang="en-BD"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investigated the influence of the approaching boundary layer state and wall roughness on shock patterns, finding that asymmetry was reduced with wall roughness modification, resulting in altered shock patterns and shifted reattachment points downstream.</a:t>
                      </a:r>
                      <a:endParaRPr lang="en-BD"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88142620"/>
                  </a:ext>
                </a:extLst>
              </a:tr>
              <a:tr h="936051">
                <a:tc>
                  <a:txBody>
                    <a:bodyPr/>
                    <a:lstStyle/>
                    <a:p>
                      <a:pPr algn="ctr"/>
                      <a:r>
                        <a:rPr lang="en-BD" dirty="0">
                          <a:latin typeface="Times New Roman" panose="02020603050405020304" pitchFamily="18" charset="0"/>
                          <a:cs typeface="Times New Roman" panose="02020603050405020304" pitchFamily="18" charset="0"/>
                        </a:rPr>
                        <a:t>2014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BD" dirty="0">
                          <a:latin typeface="Times New Roman" panose="02020603050405020304" pitchFamily="18" charset="0"/>
                          <a:cs typeface="Times New Roman" panose="02020603050405020304" pitchFamily="18" charset="0"/>
                        </a:rPr>
                        <a:t>Yu et 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the loss of performance due to flow separation in an over-expanded single expansion ramp nozzle (SERN) during the </a:t>
                      </a:r>
                      <a:r>
                        <a:rPr lang="en-GB" sz="1800" b="0" i="0" kern="1200" dirty="0" err="1">
                          <a:solidFill>
                            <a:schemeClr val="dk1"/>
                          </a:solidFill>
                          <a:effectLst/>
                          <a:latin typeface="Times New Roman" panose="02020603050405020304" pitchFamily="18" charset="0"/>
                          <a:ea typeface="+mn-ea"/>
                          <a:cs typeface="Times New Roman" panose="02020603050405020304" pitchFamily="18" charset="0"/>
                        </a:rPr>
                        <a:t>startup</a:t>
                      </a:r>
                      <a:r>
                        <a:rPr lang="en-GB" sz="1800" b="0" i="0" kern="1200" dirty="0">
                          <a:solidFill>
                            <a:schemeClr val="dk1"/>
                          </a:solidFill>
                          <a:effectLst/>
                          <a:latin typeface="Times New Roman" panose="02020603050405020304" pitchFamily="18" charset="0"/>
                          <a:ea typeface="+mn-ea"/>
                          <a:cs typeface="Times New Roman" panose="02020603050405020304" pitchFamily="18" charset="0"/>
                        </a:rPr>
                        <a:t> and shutdown process</a:t>
                      </a:r>
                      <a:endParaRPr lang="en-BD"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51247449"/>
                  </a:ext>
                </a:extLst>
              </a:tr>
              <a:tr h="936051">
                <a:tc>
                  <a:txBody>
                    <a:bodyPr/>
                    <a:lstStyle/>
                    <a:p>
                      <a:pPr algn="ctr"/>
                      <a:r>
                        <a:rPr lang="en-BD" dirty="0">
                          <a:latin typeface="Times New Roman" panose="02020603050405020304" pitchFamily="18" charset="0"/>
                          <a:cs typeface="Times New Roman" panose="02020603050405020304" pitchFamily="18" charset="0"/>
                        </a:rPr>
                        <a:t>2023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BD" dirty="0">
                          <a:latin typeface="Times New Roman" panose="02020603050405020304" pitchFamily="18" charset="0"/>
                          <a:cs typeface="Times New Roman" panose="02020603050405020304" pitchFamily="18" charset="0"/>
                        </a:rPr>
                        <a:t>Yu et al.</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800" kern="1200" dirty="0">
                          <a:solidFill>
                            <a:schemeClr val="dk1"/>
                          </a:solidFill>
                          <a:effectLst/>
                          <a:latin typeface="Times New Roman" panose="02020603050405020304" pitchFamily="18" charset="0"/>
                          <a:ea typeface="+mn-ea"/>
                          <a:cs typeface="Times New Roman" panose="02020603050405020304" pitchFamily="18" charset="0"/>
                        </a:rPr>
                        <a:t>simulated the transitions of separation patterns during the acceleration and deceleration processes of a short flap SERN</a:t>
                      </a:r>
                      <a:r>
                        <a:rPr lang="en-BD" dirty="0">
                          <a:effectLst/>
                          <a:latin typeface="Times New Roman" panose="02020603050405020304" pitchFamily="18" charset="0"/>
                          <a:cs typeface="Times New Roman" panose="02020603050405020304" pitchFamily="18" charset="0"/>
                        </a:rPr>
                        <a:t> </a:t>
                      </a:r>
                      <a:endParaRPr lang="en-BD" dirty="0">
                        <a:latin typeface="Times New Roman" panose="02020603050405020304" pitchFamily="18" charset="0"/>
                        <a:cs typeface="Times New Roman" panose="02020603050405020304" pitchFamily="18"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275747"/>
                  </a:ext>
                </a:extLst>
              </a:tr>
            </a:tbl>
          </a:graphicData>
        </a:graphic>
      </p:graphicFrame>
      <p:sp>
        <p:nvSpPr>
          <p:cNvPr id="2" name="Date Placeholder 1">
            <a:extLst>
              <a:ext uri="{FF2B5EF4-FFF2-40B4-BE49-F238E27FC236}">
                <a16:creationId xmlns:a16="http://schemas.microsoft.com/office/drawing/2014/main" id="{02D0FC78-8C83-B94D-E49F-9BB175B7AAB2}"/>
              </a:ext>
            </a:extLst>
          </p:cNvPr>
          <p:cNvSpPr>
            <a:spLocks noGrp="1"/>
          </p:cNvSpPr>
          <p:nvPr>
            <p:ph type="dt" sz="half" idx="10"/>
          </p:nvPr>
        </p:nvSpPr>
        <p:spPr/>
        <p:txBody>
          <a:bodyPr/>
          <a:lstStyle/>
          <a:p>
            <a:fld id="{94D48D93-4684-E147-A268-D22AC301A7F1}" type="datetime1">
              <a:rPr lang="en-US" smtClean="0"/>
              <a:t>5/13/2023</a:t>
            </a:fld>
            <a:endParaRPr lang="en-BD"/>
          </a:p>
        </p:txBody>
      </p:sp>
      <p:sp>
        <p:nvSpPr>
          <p:cNvPr id="4" name="Footer Placeholder 3">
            <a:extLst>
              <a:ext uri="{FF2B5EF4-FFF2-40B4-BE49-F238E27FC236}">
                <a16:creationId xmlns:a16="http://schemas.microsoft.com/office/drawing/2014/main" id="{778F1FE9-500E-989C-6A9E-BC8C1E3BB827}"/>
              </a:ext>
            </a:extLst>
          </p:cNvPr>
          <p:cNvSpPr>
            <a:spLocks noGrp="1"/>
          </p:cNvSpPr>
          <p:nvPr>
            <p:ph type="ftr" sz="quarter" idx="11"/>
          </p:nvPr>
        </p:nvSpPr>
        <p:spPr/>
        <p:txBody>
          <a:bodyPr/>
          <a:lstStyle/>
          <a:p>
            <a:r>
              <a:rPr lang="en-GB"/>
              <a:t>Department of Mechanical Engineering</a:t>
            </a:r>
            <a:endParaRPr lang="en-BD"/>
          </a:p>
        </p:txBody>
      </p:sp>
      <p:sp>
        <p:nvSpPr>
          <p:cNvPr id="5" name="Slide Number Placeholder 4">
            <a:extLst>
              <a:ext uri="{FF2B5EF4-FFF2-40B4-BE49-F238E27FC236}">
                <a16:creationId xmlns:a16="http://schemas.microsoft.com/office/drawing/2014/main" id="{3D0CFC32-938A-5794-F341-0C6CD52A1078}"/>
              </a:ext>
            </a:extLst>
          </p:cNvPr>
          <p:cNvSpPr>
            <a:spLocks noGrp="1"/>
          </p:cNvSpPr>
          <p:nvPr>
            <p:ph type="sldNum" sz="quarter" idx="12"/>
          </p:nvPr>
        </p:nvSpPr>
        <p:spPr/>
        <p:txBody>
          <a:bodyPr/>
          <a:lstStyle/>
          <a:p>
            <a:fld id="{65AADA22-B33B-F146-86BF-181F9218BA52}" type="slidenum">
              <a:rPr lang="en-BD" smtClean="0"/>
              <a:t>4</a:t>
            </a:fld>
            <a:endParaRPr lang="en-BD"/>
          </a:p>
        </p:txBody>
      </p:sp>
      <p:sp>
        <p:nvSpPr>
          <p:cNvPr id="6" name="TextBox 5">
            <a:extLst>
              <a:ext uri="{FF2B5EF4-FFF2-40B4-BE49-F238E27FC236}">
                <a16:creationId xmlns:a16="http://schemas.microsoft.com/office/drawing/2014/main" id="{DF206C1D-6A47-49B3-D45E-6FECFCB88C37}"/>
              </a:ext>
            </a:extLst>
          </p:cNvPr>
          <p:cNvSpPr txBox="1"/>
          <p:nvPr/>
        </p:nvSpPr>
        <p:spPr>
          <a:xfrm>
            <a:off x="722854" y="-84287"/>
            <a:ext cx="4272323"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Literature Review</a:t>
            </a:r>
          </a:p>
        </p:txBody>
      </p:sp>
    </p:spTree>
    <p:extLst>
      <p:ext uri="{BB962C8B-B14F-4D97-AF65-F5344CB8AC3E}">
        <p14:creationId xmlns:p14="http://schemas.microsoft.com/office/powerpoint/2010/main" val="7855609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a:extLst>
              <a:ext uri="{FF2B5EF4-FFF2-40B4-BE49-F238E27FC236}">
                <a16:creationId xmlns:a16="http://schemas.microsoft.com/office/drawing/2014/main" id="{24D3D0CB-CE4F-6FE0-C09C-C1BDACF5109C}"/>
              </a:ext>
            </a:extLst>
          </p:cNvPr>
          <p:cNvGraphicFramePr/>
          <p:nvPr>
            <p:extLst>
              <p:ext uri="{D42A27DB-BD31-4B8C-83A1-F6EECF244321}">
                <p14:modId xmlns:p14="http://schemas.microsoft.com/office/powerpoint/2010/main" val="296958456"/>
              </p:ext>
            </p:extLst>
          </p:nvPr>
        </p:nvGraphicFramePr>
        <p:xfrm>
          <a:off x="1443210" y="942209"/>
          <a:ext cx="6693625" cy="50345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F500D8C3-FE54-C695-9FDF-259A147F7E73}"/>
              </a:ext>
            </a:extLst>
          </p:cNvPr>
          <p:cNvPicPr>
            <a:picLocks noChangeAspect="1"/>
          </p:cNvPicPr>
          <p:nvPr/>
        </p:nvPicPr>
        <p:blipFill>
          <a:blip r:embed="rId7"/>
          <a:stretch>
            <a:fillRect/>
          </a:stretch>
        </p:blipFill>
        <p:spPr>
          <a:xfrm>
            <a:off x="7702826" y="2266950"/>
            <a:ext cx="3810000" cy="2324100"/>
          </a:xfrm>
          <a:prstGeom prst="rect">
            <a:avLst/>
          </a:prstGeom>
        </p:spPr>
      </p:pic>
      <p:sp>
        <p:nvSpPr>
          <p:cNvPr id="11" name="TextBox 10">
            <a:extLst>
              <a:ext uri="{FF2B5EF4-FFF2-40B4-BE49-F238E27FC236}">
                <a16:creationId xmlns:a16="http://schemas.microsoft.com/office/drawing/2014/main" id="{A89579E3-85BE-22C1-B5E9-5651EFDDE5E6}"/>
              </a:ext>
            </a:extLst>
          </p:cNvPr>
          <p:cNvSpPr txBox="1"/>
          <p:nvPr/>
        </p:nvSpPr>
        <p:spPr>
          <a:xfrm>
            <a:off x="9214673" y="4713777"/>
            <a:ext cx="870816" cy="369332"/>
          </a:xfrm>
          <a:prstGeom prst="rect">
            <a:avLst/>
          </a:prstGeom>
          <a:noFill/>
        </p:spPr>
        <p:txBody>
          <a:bodyPr wrap="none" rtlCol="0">
            <a:spAutoFit/>
          </a:bodyPr>
          <a:lstStyle/>
          <a:p>
            <a:r>
              <a:rPr lang="en-BD" dirty="0">
                <a:latin typeface="Times New Roman" panose="02020603050405020304" pitchFamily="18" charset="0"/>
                <a:cs typeface="Times New Roman" panose="02020603050405020304" pitchFamily="18" charset="0"/>
              </a:rPr>
              <a:t>X-43 A</a:t>
            </a:r>
          </a:p>
        </p:txBody>
      </p:sp>
      <p:sp>
        <p:nvSpPr>
          <p:cNvPr id="2" name="Date Placeholder 1">
            <a:extLst>
              <a:ext uri="{FF2B5EF4-FFF2-40B4-BE49-F238E27FC236}">
                <a16:creationId xmlns:a16="http://schemas.microsoft.com/office/drawing/2014/main" id="{64A1382F-B988-7F45-3090-FD88CDEC531C}"/>
              </a:ext>
            </a:extLst>
          </p:cNvPr>
          <p:cNvSpPr>
            <a:spLocks noGrp="1"/>
          </p:cNvSpPr>
          <p:nvPr>
            <p:ph type="dt" sz="half" idx="10"/>
          </p:nvPr>
        </p:nvSpPr>
        <p:spPr/>
        <p:txBody>
          <a:bodyPr/>
          <a:lstStyle/>
          <a:p>
            <a:fld id="{262DB2B8-2A9E-F349-B09D-09BCC9184B3B}" type="datetime1">
              <a:rPr lang="en-US" smtClean="0"/>
              <a:t>5/13/2023</a:t>
            </a:fld>
            <a:endParaRPr lang="en-BD"/>
          </a:p>
        </p:txBody>
      </p:sp>
      <p:sp>
        <p:nvSpPr>
          <p:cNvPr id="3" name="Footer Placeholder 2">
            <a:extLst>
              <a:ext uri="{FF2B5EF4-FFF2-40B4-BE49-F238E27FC236}">
                <a16:creationId xmlns:a16="http://schemas.microsoft.com/office/drawing/2014/main" id="{09634F9B-D116-E096-980E-46FAA21F97FE}"/>
              </a:ext>
            </a:extLst>
          </p:cNvPr>
          <p:cNvSpPr>
            <a:spLocks noGrp="1"/>
          </p:cNvSpPr>
          <p:nvPr>
            <p:ph type="ftr" sz="quarter" idx="11"/>
          </p:nvPr>
        </p:nvSpPr>
        <p:spPr/>
        <p:txBody>
          <a:bodyPr/>
          <a:lstStyle/>
          <a:p>
            <a:r>
              <a:rPr lang="en-GB"/>
              <a:t>Department of Mechanical Engineering</a:t>
            </a:r>
            <a:endParaRPr lang="en-BD"/>
          </a:p>
        </p:txBody>
      </p:sp>
      <p:sp>
        <p:nvSpPr>
          <p:cNvPr id="4" name="Slide Number Placeholder 3">
            <a:extLst>
              <a:ext uri="{FF2B5EF4-FFF2-40B4-BE49-F238E27FC236}">
                <a16:creationId xmlns:a16="http://schemas.microsoft.com/office/drawing/2014/main" id="{4B8D7044-5F11-CAAA-039E-CF51A46D80BA}"/>
              </a:ext>
            </a:extLst>
          </p:cNvPr>
          <p:cNvSpPr>
            <a:spLocks noGrp="1"/>
          </p:cNvSpPr>
          <p:nvPr>
            <p:ph type="sldNum" sz="quarter" idx="12"/>
          </p:nvPr>
        </p:nvSpPr>
        <p:spPr/>
        <p:txBody>
          <a:bodyPr/>
          <a:lstStyle/>
          <a:p>
            <a:fld id="{65AADA22-B33B-F146-86BF-181F9218BA52}" type="slidenum">
              <a:rPr lang="en-BD" smtClean="0"/>
              <a:t>5</a:t>
            </a:fld>
            <a:endParaRPr lang="en-BD"/>
          </a:p>
        </p:txBody>
      </p:sp>
      <p:sp>
        <p:nvSpPr>
          <p:cNvPr id="5" name="TextBox 4">
            <a:extLst>
              <a:ext uri="{FF2B5EF4-FFF2-40B4-BE49-F238E27FC236}">
                <a16:creationId xmlns:a16="http://schemas.microsoft.com/office/drawing/2014/main" id="{17BEE6A2-063E-B3C4-B88C-68CB96190846}"/>
              </a:ext>
            </a:extLst>
          </p:cNvPr>
          <p:cNvSpPr txBox="1"/>
          <p:nvPr/>
        </p:nvSpPr>
        <p:spPr>
          <a:xfrm>
            <a:off x="722854" y="-84287"/>
            <a:ext cx="2693366"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Motivation</a:t>
            </a:r>
          </a:p>
        </p:txBody>
      </p:sp>
    </p:spTree>
    <p:extLst>
      <p:ext uri="{BB962C8B-B14F-4D97-AF65-F5344CB8AC3E}">
        <p14:creationId xmlns:p14="http://schemas.microsoft.com/office/powerpoint/2010/main" val="24568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7CD743C7-C320-BBE6-7666-35B4D523EE7C}"/>
              </a:ext>
            </a:extLst>
          </p:cNvPr>
          <p:cNvGraphicFramePr/>
          <p:nvPr>
            <p:extLst>
              <p:ext uri="{D42A27DB-BD31-4B8C-83A1-F6EECF244321}">
                <p14:modId xmlns:p14="http://schemas.microsoft.com/office/powerpoint/2010/main" val="2589387738"/>
              </p:ext>
            </p:extLst>
          </p:nvPr>
        </p:nvGraphicFramePr>
        <p:xfrm>
          <a:off x="2297545" y="1305634"/>
          <a:ext cx="7596909" cy="46361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Date Placeholder 1">
            <a:extLst>
              <a:ext uri="{FF2B5EF4-FFF2-40B4-BE49-F238E27FC236}">
                <a16:creationId xmlns:a16="http://schemas.microsoft.com/office/drawing/2014/main" id="{CFCE7C97-4A61-695B-1BE4-1FDDE74DFCDB}"/>
              </a:ext>
            </a:extLst>
          </p:cNvPr>
          <p:cNvSpPr>
            <a:spLocks noGrp="1"/>
          </p:cNvSpPr>
          <p:nvPr>
            <p:ph type="dt" sz="half" idx="10"/>
          </p:nvPr>
        </p:nvSpPr>
        <p:spPr/>
        <p:txBody>
          <a:bodyPr/>
          <a:lstStyle/>
          <a:p>
            <a:fld id="{AFC31690-F0B5-4A47-82E0-DF031D512C45}" type="datetime1">
              <a:rPr lang="en-US" smtClean="0"/>
              <a:t>5/13/2023</a:t>
            </a:fld>
            <a:endParaRPr lang="en-BD"/>
          </a:p>
        </p:txBody>
      </p:sp>
      <p:sp>
        <p:nvSpPr>
          <p:cNvPr id="3" name="Footer Placeholder 2">
            <a:extLst>
              <a:ext uri="{FF2B5EF4-FFF2-40B4-BE49-F238E27FC236}">
                <a16:creationId xmlns:a16="http://schemas.microsoft.com/office/drawing/2014/main" id="{831A83A5-99A0-CA62-CFB7-766DDDE42444}"/>
              </a:ext>
            </a:extLst>
          </p:cNvPr>
          <p:cNvSpPr>
            <a:spLocks noGrp="1"/>
          </p:cNvSpPr>
          <p:nvPr>
            <p:ph type="ftr" sz="quarter" idx="11"/>
          </p:nvPr>
        </p:nvSpPr>
        <p:spPr/>
        <p:txBody>
          <a:bodyPr/>
          <a:lstStyle/>
          <a:p>
            <a:r>
              <a:rPr lang="en-GB"/>
              <a:t>Department of Mechanical Engineering</a:t>
            </a:r>
            <a:endParaRPr lang="en-BD"/>
          </a:p>
        </p:txBody>
      </p:sp>
      <p:sp>
        <p:nvSpPr>
          <p:cNvPr id="5" name="Slide Number Placeholder 4">
            <a:extLst>
              <a:ext uri="{FF2B5EF4-FFF2-40B4-BE49-F238E27FC236}">
                <a16:creationId xmlns:a16="http://schemas.microsoft.com/office/drawing/2014/main" id="{19617D3D-E750-7E27-5A6A-D1ACF5AE4C76}"/>
              </a:ext>
            </a:extLst>
          </p:cNvPr>
          <p:cNvSpPr>
            <a:spLocks noGrp="1"/>
          </p:cNvSpPr>
          <p:nvPr>
            <p:ph type="sldNum" sz="quarter" idx="12"/>
          </p:nvPr>
        </p:nvSpPr>
        <p:spPr/>
        <p:txBody>
          <a:bodyPr/>
          <a:lstStyle/>
          <a:p>
            <a:fld id="{65AADA22-B33B-F146-86BF-181F9218BA52}" type="slidenum">
              <a:rPr lang="en-BD" smtClean="0"/>
              <a:t>6</a:t>
            </a:fld>
            <a:endParaRPr lang="en-BD"/>
          </a:p>
        </p:txBody>
      </p:sp>
      <p:sp>
        <p:nvSpPr>
          <p:cNvPr id="10" name="TextBox 9">
            <a:extLst>
              <a:ext uri="{FF2B5EF4-FFF2-40B4-BE49-F238E27FC236}">
                <a16:creationId xmlns:a16="http://schemas.microsoft.com/office/drawing/2014/main" id="{EFF01E89-9043-AF49-227A-B3EA745E6823}"/>
              </a:ext>
            </a:extLst>
          </p:cNvPr>
          <p:cNvSpPr txBox="1"/>
          <p:nvPr/>
        </p:nvSpPr>
        <p:spPr>
          <a:xfrm>
            <a:off x="722854" y="-84287"/>
            <a:ext cx="4055919"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Aim of the thesis</a:t>
            </a:r>
            <a:endParaRPr lang="en-US" sz="4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09740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7</a:t>
            </a:fld>
            <a:endParaRPr lang="en-US"/>
          </a:p>
        </p:txBody>
      </p:sp>
      <p:graphicFrame>
        <p:nvGraphicFramePr>
          <p:cNvPr id="3" name="Object 2"/>
          <p:cNvGraphicFramePr>
            <a:graphicFrameLocks noChangeAspect="1"/>
          </p:cNvGraphicFramePr>
          <p:nvPr/>
        </p:nvGraphicFramePr>
        <p:xfrm>
          <a:off x="6038850" y="3319463"/>
          <a:ext cx="114300" cy="215900"/>
        </p:xfrm>
        <a:graphic>
          <a:graphicData uri="http://schemas.openxmlformats.org/presentationml/2006/ole">
            <mc:AlternateContent xmlns:mc="http://schemas.openxmlformats.org/markup-compatibility/2006">
              <mc:Choice xmlns:v="urn:schemas-microsoft-com:vml" Requires="v">
                <p:oleObj name="Equation" r:id="rId2" imgW="114120" imgH="215640" progId="Equation.3">
                  <p:embed/>
                </p:oleObj>
              </mc:Choice>
              <mc:Fallback>
                <p:oleObj name="Equation" r:id="rId2" imgW="114120" imgH="215640" progId="Equation.3">
                  <p:embed/>
                  <p:pic>
                    <p:nvPicPr>
                      <p:cNvPr id="3" name="Object 2"/>
                      <p:cNvPicPr/>
                      <p:nvPr/>
                    </p:nvPicPr>
                    <p:blipFill>
                      <a:blip r:embed="rId3"/>
                      <a:stretch>
                        <a:fillRect/>
                      </a:stretch>
                    </p:blipFill>
                    <p:spPr>
                      <a:xfrm>
                        <a:off x="6038850" y="3319463"/>
                        <a:ext cx="114300" cy="215900"/>
                      </a:xfrm>
                      <a:prstGeom prst="rect">
                        <a:avLst/>
                      </a:prstGeom>
                    </p:spPr>
                  </p:pic>
                </p:oleObj>
              </mc:Fallback>
            </mc:AlternateContent>
          </a:graphicData>
        </a:graphic>
      </p:graphicFrame>
      <p:grpSp>
        <p:nvGrpSpPr>
          <p:cNvPr id="8" name="Group 7">
            <a:extLst>
              <a:ext uri="{FF2B5EF4-FFF2-40B4-BE49-F238E27FC236}">
                <a16:creationId xmlns:a16="http://schemas.microsoft.com/office/drawing/2014/main" id="{C57B346B-8E43-D4F6-491C-28022EC15E77}"/>
              </a:ext>
            </a:extLst>
          </p:cNvPr>
          <p:cNvGrpSpPr/>
          <p:nvPr/>
        </p:nvGrpSpPr>
        <p:grpSpPr>
          <a:xfrm>
            <a:off x="2233683" y="1440508"/>
            <a:ext cx="6577574" cy="3973809"/>
            <a:chOff x="3050006" y="900751"/>
            <a:chExt cx="6577574" cy="3973809"/>
          </a:xfrm>
        </p:grpSpPr>
        <p:cxnSp>
          <p:nvCxnSpPr>
            <p:cNvPr id="9" name="Straight Connector 8">
              <a:extLst>
                <a:ext uri="{FF2B5EF4-FFF2-40B4-BE49-F238E27FC236}">
                  <a16:creationId xmlns:a16="http://schemas.microsoft.com/office/drawing/2014/main" id="{5C264ADD-8B2E-A9E1-1DFF-3725824170B2}"/>
                </a:ext>
              </a:extLst>
            </p:cNvPr>
            <p:cNvCxnSpPr>
              <a:cxnSpLocks/>
            </p:cNvCxnSpPr>
            <p:nvPr/>
          </p:nvCxnSpPr>
          <p:spPr>
            <a:xfrm>
              <a:off x="3886200" y="4053938"/>
              <a:ext cx="3477986"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82A5F5C-800F-81BE-3034-33872CE011FC}"/>
                </a:ext>
              </a:extLst>
            </p:cNvPr>
            <p:cNvCxnSpPr>
              <a:cxnSpLocks/>
              <a:stCxn id="14" idx="0"/>
            </p:cNvCxnSpPr>
            <p:nvPr/>
          </p:nvCxnSpPr>
          <p:spPr>
            <a:xfrm flipV="1">
              <a:off x="5414169" y="1407598"/>
              <a:ext cx="3386931" cy="1595519"/>
            </a:xfrm>
            <a:prstGeom prst="line">
              <a:avLst/>
            </a:prstGeom>
            <a:ln w="25400"/>
          </p:spPr>
          <p:style>
            <a:lnRef idx="1">
              <a:schemeClr val="dk1"/>
            </a:lnRef>
            <a:fillRef idx="0">
              <a:schemeClr val="dk1"/>
            </a:fillRef>
            <a:effectRef idx="0">
              <a:schemeClr val="dk1"/>
            </a:effectRef>
            <a:fontRef idx="minor">
              <a:schemeClr val="tx1"/>
            </a:fontRef>
          </p:style>
        </p:cxnSp>
        <p:sp>
          <p:nvSpPr>
            <p:cNvPr id="14" name="Arc 13">
              <a:extLst>
                <a:ext uri="{FF2B5EF4-FFF2-40B4-BE49-F238E27FC236}">
                  <a16:creationId xmlns:a16="http://schemas.microsoft.com/office/drawing/2014/main" id="{62BE5286-3D92-22C1-7C74-619201269CD8}"/>
                </a:ext>
              </a:extLst>
            </p:cNvPr>
            <p:cNvSpPr/>
            <p:nvPr/>
          </p:nvSpPr>
          <p:spPr>
            <a:xfrm rot="9198511">
              <a:off x="3780582" y="900751"/>
              <a:ext cx="2269671" cy="2220686"/>
            </a:xfrm>
            <a:prstGeom prst="arc">
              <a:avLst/>
            </a:prstGeom>
            <a:ln w="25400"/>
          </p:spPr>
          <p:style>
            <a:lnRef idx="1">
              <a:schemeClr val="dk1"/>
            </a:lnRef>
            <a:fillRef idx="0">
              <a:schemeClr val="dk1"/>
            </a:fillRef>
            <a:effectRef idx="0">
              <a:schemeClr val="dk1"/>
            </a:effectRef>
            <a:fontRef idx="minor">
              <a:schemeClr val="tx1"/>
            </a:fontRef>
          </p:style>
          <p:txBody>
            <a:bodyPr rtlCol="0" anchor="ctr"/>
            <a:lstStyle/>
            <a:p>
              <a:pPr algn="ctr"/>
              <a:endParaRPr lang="en-BD"/>
            </a:p>
          </p:txBody>
        </p:sp>
        <p:cxnSp>
          <p:nvCxnSpPr>
            <p:cNvPr id="15" name="Straight Connector 14">
              <a:extLst>
                <a:ext uri="{FF2B5EF4-FFF2-40B4-BE49-F238E27FC236}">
                  <a16:creationId xmlns:a16="http://schemas.microsoft.com/office/drawing/2014/main" id="{014FAFF1-91D4-8B01-15A4-90A3C434E361}"/>
                </a:ext>
              </a:extLst>
            </p:cNvPr>
            <p:cNvCxnSpPr>
              <a:stCxn id="14" idx="2"/>
            </p:cNvCxnSpPr>
            <p:nvPr/>
          </p:nvCxnSpPr>
          <p:spPr>
            <a:xfrm flipH="1">
              <a:off x="3886200" y="2520846"/>
              <a:ext cx="15312" cy="1533092"/>
            </a:xfrm>
            <a:prstGeom prst="line">
              <a:avLst/>
            </a:prstGeom>
            <a:ln w="25400"/>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99B981C-E479-BDA2-4E26-2F0998B8C351}"/>
                </a:ext>
              </a:extLst>
            </p:cNvPr>
            <p:cNvCxnSpPr>
              <a:cxnSpLocks/>
            </p:cNvCxnSpPr>
            <p:nvPr/>
          </p:nvCxnSpPr>
          <p:spPr>
            <a:xfrm flipH="1">
              <a:off x="7364186" y="1407598"/>
              <a:ext cx="1436914" cy="2646340"/>
            </a:xfrm>
            <a:prstGeom prst="line">
              <a:avLst/>
            </a:prstGeom>
            <a:ln w="25400"/>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73ED4705-5DED-AD3D-381C-3D7D51C6034D}"/>
                </a:ext>
              </a:extLst>
            </p:cNvPr>
            <p:cNvCxnSpPr>
              <a:cxnSpLocks/>
            </p:cNvCxnSpPr>
            <p:nvPr/>
          </p:nvCxnSpPr>
          <p:spPr>
            <a:xfrm>
              <a:off x="7364186" y="4053938"/>
              <a:ext cx="1436914" cy="0"/>
            </a:xfrm>
            <a:prstGeom prst="line">
              <a:avLst/>
            </a:prstGeom>
            <a:ln w="25400">
              <a:prstDash val="dash"/>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35A1DE7-9A26-C393-5644-CA79E581EB50}"/>
                </a:ext>
              </a:extLst>
            </p:cNvPr>
            <p:cNvCxnSpPr>
              <a:cxnSpLocks/>
            </p:cNvCxnSpPr>
            <p:nvPr/>
          </p:nvCxnSpPr>
          <p:spPr>
            <a:xfrm flipV="1">
              <a:off x="8801100" y="1407598"/>
              <a:ext cx="0" cy="2646340"/>
            </a:xfrm>
            <a:prstGeom prst="line">
              <a:avLst/>
            </a:prstGeom>
            <a:ln w="25400">
              <a:prstDash val="dash"/>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E10E753C-8911-6C12-9158-19F23FBF9E90}"/>
                </a:ext>
              </a:extLst>
            </p:cNvPr>
            <p:cNvCxnSpPr/>
            <p:nvPr/>
          </p:nvCxnSpPr>
          <p:spPr>
            <a:xfrm>
              <a:off x="5414169" y="3003117"/>
              <a:ext cx="0" cy="1050821"/>
            </a:xfrm>
            <a:prstGeom prst="line">
              <a:avLst/>
            </a:prstGeom>
            <a:ln w="25400">
              <a:prstDash val="dash"/>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6BB15D97-C52D-F517-9638-EE4136BF4A88}"/>
                </a:ext>
              </a:extLst>
            </p:cNvPr>
            <p:cNvCxnSpPr/>
            <p:nvPr/>
          </p:nvCxnSpPr>
          <p:spPr>
            <a:xfrm>
              <a:off x="5414169" y="3003117"/>
              <a:ext cx="1255572"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17CD2135-8FDD-CDA0-5D94-AD0733A3BF33}"/>
                </a:ext>
              </a:extLst>
            </p:cNvPr>
            <p:cNvCxnSpPr/>
            <p:nvPr/>
          </p:nvCxnSpPr>
          <p:spPr>
            <a:xfrm>
              <a:off x="5414169" y="4097816"/>
              <a:ext cx="0" cy="733215"/>
            </a:xfrm>
            <a:prstGeom prst="line">
              <a:avLst/>
            </a:prstGeom>
            <a:ln w="12700"/>
          </p:spPr>
          <p:style>
            <a:lnRef idx="1">
              <a:schemeClr val="dk1"/>
            </a:lnRef>
            <a:fillRef idx="0">
              <a:schemeClr val="dk1"/>
            </a:fillRef>
            <a:effectRef idx="0">
              <a:schemeClr val="dk1"/>
            </a:effectRef>
            <a:fontRef idx="minor">
              <a:schemeClr val="tx1"/>
            </a:fontRef>
          </p:style>
        </p:cxnSp>
        <p:cxnSp>
          <p:nvCxnSpPr>
            <p:cNvPr id="22" name="Straight Connector 21">
              <a:extLst>
                <a:ext uri="{FF2B5EF4-FFF2-40B4-BE49-F238E27FC236}">
                  <a16:creationId xmlns:a16="http://schemas.microsoft.com/office/drawing/2014/main" id="{7A8863B8-0D74-DDE5-701C-A69184BD2102}"/>
                </a:ext>
              </a:extLst>
            </p:cNvPr>
            <p:cNvCxnSpPr/>
            <p:nvPr/>
          </p:nvCxnSpPr>
          <p:spPr>
            <a:xfrm>
              <a:off x="7364186" y="4053938"/>
              <a:ext cx="0" cy="366607"/>
            </a:xfrm>
            <a:prstGeom prst="line">
              <a:avLst/>
            </a:prstGeom>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41CEC4DD-5061-8206-51AC-41AA5B7ED736}"/>
                </a:ext>
              </a:extLst>
            </p:cNvPr>
            <p:cNvCxnSpPr/>
            <p:nvPr/>
          </p:nvCxnSpPr>
          <p:spPr>
            <a:xfrm flipH="1">
              <a:off x="5414169" y="4237241"/>
              <a:ext cx="1950017"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0171DD7-7A4A-0A16-3FFC-79DB03FD100B}"/>
                    </a:ext>
                  </a:extLst>
                </p:cNvPr>
                <p:cNvSpPr txBox="1"/>
                <p:nvPr/>
              </p:nvSpPr>
              <p:spPr>
                <a:xfrm>
                  <a:off x="5927273" y="4223241"/>
                  <a:ext cx="8664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m:t>
                        </m:r>
                        <m:r>
                          <a:rPr lang="en-US" b="0" i="1" smtClean="0">
                            <a:latin typeface="Cambria Math" panose="02040503050406030204" pitchFamily="18" charset="0"/>
                          </a:rPr>
                          <m:t>=0.6</m:t>
                        </m:r>
                        <m:r>
                          <a:rPr lang="en-US" b="0" i="1" smtClean="0">
                            <a:latin typeface="Cambria Math" panose="02040503050406030204" pitchFamily="18" charset="0"/>
                          </a:rPr>
                          <m:t>𝐿</m:t>
                        </m:r>
                      </m:oMath>
                    </m:oMathPara>
                  </a14:m>
                  <a:endParaRPr lang="en-BD" dirty="0"/>
                </a:p>
              </p:txBody>
            </p:sp>
          </mc:Choice>
          <mc:Fallback xmlns="">
            <p:sp>
              <p:nvSpPr>
                <p:cNvPr id="24" name="TextBox 23">
                  <a:extLst>
                    <a:ext uri="{FF2B5EF4-FFF2-40B4-BE49-F238E27FC236}">
                      <a16:creationId xmlns:a16="http://schemas.microsoft.com/office/drawing/2014/main" id="{40171DD7-7A4A-0A16-3FFC-79DB03FD100B}"/>
                    </a:ext>
                  </a:extLst>
                </p:cNvPr>
                <p:cNvSpPr txBox="1">
                  <a:spLocks noRot="1" noChangeAspect="1" noMove="1" noResize="1" noEditPoints="1" noAdjustHandles="1" noChangeArrowheads="1" noChangeShapeType="1" noTextEdit="1"/>
                </p:cNvSpPr>
                <p:nvPr/>
              </p:nvSpPr>
              <p:spPr>
                <a:xfrm>
                  <a:off x="5927273" y="4223241"/>
                  <a:ext cx="866456" cy="276999"/>
                </a:xfrm>
                <a:prstGeom prst="rect">
                  <a:avLst/>
                </a:prstGeom>
                <a:blipFill>
                  <a:blip r:embed="rId5"/>
                  <a:stretch>
                    <a:fillRect l="-7246" r="-5797" b="-8696"/>
                  </a:stretch>
                </a:blipFill>
              </p:spPr>
              <p:txBody>
                <a:bodyPr/>
                <a:lstStyle/>
                <a:p>
                  <a:r>
                    <a:rPr lang="en-BD">
                      <a:noFill/>
                    </a:rPr>
                    <a:t> </a:t>
                  </a:r>
                </a:p>
              </p:txBody>
            </p:sp>
          </mc:Fallback>
        </mc:AlternateContent>
        <p:cxnSp>
          <p:nvCxnSpPr>
            <p:cNvPr id="25" name="Straight Connector 24">
              <a:extLst>
                <a:ext uri="{FF2B5EF4-FFF2-40B4-BE49-F238E27FC236}">
                  <a16:creationId xmlns:a16="http://schemas.microsoft.com/office/drawing/2014/main" id="{B97211A2-AEC3-4852-4C76-20D763F88CD4}"/>
                </a:ext>
              </a:extLst>
            </p:cNvPr>
            <p:cNvCxnSpPr>
              <a:cxnSpLocks/>
            </p:cNvCxnSpPr>
            <p:nvPr/>
          </p:nvCxnSpPr>
          <p:spPr>
            <a:xfrm>
              <a:off x="8804419" y="4123054"/>
              <a:ext cx="0" cy="655110"/>
            </a:xfrm>
            <a:prstGeom prst="line">
              <a:avLst/>
            </a:prstGeom>
            <a:ln w="12700"/>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1463DA88-0C1B-952C-9027-57931A37A0C4}"/>
                </a:ext>
              </a:extLst>
            </p:cNvPr>
            <p:cNvCxnSpPr/>
            <p:nvPr/>
          </p:nvCxnSpPr>
          <p:spPr>
            <a:xfrm>
              <a:off x="5414169" y="4569647"/>
              <a:ext cx="3386931" cy="0"/>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F84B878-2BE5-E5B1-C79B-92C0A791F359}"/>
                    </a:ext>
                  </a:extLst>
                </p:cNvPr>
                <p:cNvSpPr txBox="1"/>
                <p:nvPr/>
              </p:nvSpPr>
              <p:spPr>
                <a:xfrm>
                  <a:off x="6389177" y="4597561"/>
                  <a:ext cx="15379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=81.32  </m:t>
                        </m:r>
                        <m:r>
                          <a:rPr lang="en-US" b="0" i="1" smtClean="0">
                            <a:latin typeface="Cambria Math" panose="02040503050406030204" pitchFamily="18" charset="0"/>
                          </a:rPr>
                          <m:t>𝑚𝑚</m:t>
                        </m:r>
                      </m:oMath>
                    </m:oMathPara>
                  </a14:m>
                  <a:endParaRPr lang="en-BD" dirty="0"/>
                </a:p>
              </p:txBody>
            </p:sp>
          </mc:Choice>
          <mc:Fallback xmlns="">
            <p:sp>
              <p:nvSpPr>
                <p:cNvPr id="27" name="TextBox 26">
                  <a:extLst>
                    <a:ext uri="{FF2B5EF4-FFF2-40B4-BE49-F238E27FC236}">
                      <a16:creationId xmlns:a16="http://schemas.microsoft.com/office/drawing/2014/main" id="{3F84B878-2BE5-E5B1-C79B-92C0A791F359}"/>
                    </a:ext>
                  </a:extLst>
                </p:cNvPr>
                <p:cNvSpPr txBox="1">
                  <a:spLocks noRot="1" noChangeAspect="1" noMove="1" noResize="1" noEditPoints="1" noAdjustHandles="1" noChangeArrowheads="1" noChangeShapeType="1" noTextEdit="1"/>
                </p:cNvSpPr>
                <p:nvPr/>
              </p:nvSpPr>
              <p:spPr>
                <a:xfrm>
                  <a:off x="6389177" y="4597561"/>
                  <a:ext cx="1537985" cy="276999"/>
                </a:xfrm>
                <a:prstGeom prst="rect">
                  <a:avLst/>
                </a:prstGeom>
                <a:blipFill>
                  <a:blip r:embed="rId6"/>
                  <a:stretch>
                    <a:fillRect l="-2459" t="-8696" r="-1639" b="-34783"/>
                  </a:stretch>
                </a:blipFill>
              </p:spPr>
              <p:txBody>
                <a:bodyPr/>
                <a:lstStyle/>
                <a:p>
                  <a:r>
                    <a:rPr lang="en-BD">
                      <a:noFill/>
                    </a:rPr>
                    <a:t> </a:t>
                  </a:r>
                </a:p>
              </p:txBody>
            </p:sp>
          </mc:Fallback>
        </mc:AlternateContent>
        <p:sp>
          <p:nvSpPr>
            <p:cNvPr id="28" name="TextBox 27">
              <a:extLst>
                <a:ext uri="{FF2B5EF4-FFF2-40B4-BE49-F238E27FC236}">
                  <a16:creationId xmlns:a16="http://schemas.microsoft.com/office/drawing/2014/main" id="{3437CF24-D1EB-BA22-5388-E0DF13A9FF94}"/>
                </a:ext>
              </a:extLst>
            </p:cNvPr>
            <p:cNvSpPr txBox="1"/>
            <p:nvPr/>
          </p:nvSpPr>
          <p:spPr>
            <a:xfrm>
              <a:off x="5638800" y="2976282"/>
              <a:ext cx="65" cy="276999"/>
            </a:xfrm>
            <a:prstGeom prst="rect">
              <a:avLst/>
            </a:prstGeom>
            <a:noFill/>
          </p:spPr>
          <p:txBody>
            <a:bodyPr wrap="none" lIns="0" tIns="0" rIns="0" bIns="0" rtlCol="0">
              <a:spAutoFit/>
            </a:bodyPr>
            <a:lstStyle/>
            <a:p>
              <a:endParaRPr lang="en-BD" dirty="0"/>
            </a:p>
          </p:txBody>
        </p:sp>
        <p:sp>
          <p:nvSpPr>
            <p:cNvPr id="29" name="TextBox 28">
              <a:extLst>
                <a:ext uri="{FF2B5EF4-FFF2-40B4-BE49-F238E27FC236}">
                  <a16:creationId xmlns:a16="http://schemas.microsoft.com/office/drawing/2014/main" id="{65F0F2A0-4E67-4214-B373-F67F702A5704}"/>
                </a:ext>
              </a:extLst>
            </p:cNvPr>
            <p:cNvSpPr txBox="1"/>
            <p:nvPr/>
          </p:nvSpPr>
          <p:spPr>
            <a:xfrm>
              <a:off x="3050006" y="3228945"/>
              <a:ext cx="652743" cy="400110"/>
            </a:xfrm>
            <a:prstGeom prst="rect">
              <a:avLst/>
            </a:prstGeom>
            <a:noFill/>
          </p:spPr>
          <p:txBody>
            <a:bodyPr wrap="none" rtlCol="0">
              <a:spAutoFit/>
            </a:bodyPr>
            <a:lstStyle/>
            <a:p>
              <a:r>
                <a:rPr lang="en-BD" sz="2000" dirty="0">
                  <a:latin typeface="Times New Roman" panose="02020603050405020304" pitchFamily="18" charset="0"/>
                  <a:cs typeface="Times New Roman" panose="02020603050405020304" pitchFamily="18" charset="0"/>
                </a:rPr>
                <a:t>Inlet</a:t>
              </a:r>
            </a:p>
          </p:txBody>
        </p:sp>
        <p:sp>
          <p:nvSpPr>
            <p:cNvPr id="30" name="TextBox 29">
              <a:extLst>
                <a:ext uri="{FF2B5EF4-FFF2-40B4-BE49-F238E27FC236}">
                  <a16:creationId xmlns:a16="http://schemas.microsoft.com/office/drawing/2014/main" id="{8CE509B1-2FA9-2CD6-A0A3-30D30AE3A954}"/>
                </a:ext>
              </a:extLst>
            </p:cNvPr>
            <p:cNvSpPr txBox="1"/>
            <p:nvPr/>
          </p:nvSpPr>
          <p:spPr>
            <a:xfrm rot="20095510">
              <a:off x="6408137" y="1672477"/>
              <a:ext cx="797013" cy="400110"/>
            </a:xfrm>
            <a:prstGeom prst="rect">
              <a:avLst/>
            </a:prstGeom>
            <a:noFill/>
          </p:spPr>
          <p:txBody>
            <a:bodyPr wrap="none" rtlCol="0">
              <a:spAutoFit/>
            </a:bodyPr>
            <a:lstStyle/>
            <a:p>
              <a:r>
                <a:rPr lang="en-BD" sz="2000" dirty="0">
                  <a:latin typeface="Times New Roman" panose="02020603050405020304" pitchFamily="18" charset="0"/>
                  <a:cs typeface="Times New Roman" panose="02020603050405020304" pitchFamily="18" charset="0"/>
                </a:rPr>
                <a:t>Ramp</a:t>
              </a:r>
            </a:p>
          </p:txBody>
        </p:sp>
        <p:sp>
          <p:nvSpPr>
            <p:cNvPr id="31" name="TextBox 30">
              <a:extLst>
                <a:ext uri="{FF2B5EF4-FFF2-40B4-BE49-F238E27FC236}">
                  <a16:creationId xmlns:a16="http://schemas.microsoft.com/office/drawing/2014/main" id="{F2E03551-66A7-DC7F-82A9-9FEF4A833EFF}"/>
                </a:ext>
              </a:extLst>
            </p:cNvPr>
            <p:cNvSpPr txBox="1"/>
            <p:nvPr/>
          </p:nvSpPr>
          <p:spPr>
            <a:xfrm rot="16200000">
              <a:off x="8317566" y="2747693"/>
              <a:ext cx="611065" cy="400110"/>
            </a:xfrm>
            <a:prstGeom prst="rect">
              <a:avLst/>
            </a:prstGeom>
            <a:noFill/>
          </p:spPr>
          <p:txBody>
            <a:bodyPr wrap="none" rtlCol="0">
              <a:spAutoFit/>
            </a:bodyPr>
            <a:lstStyle/>
            <a:p>
              <a:r>
                <a:rPr lang="en-BD" sz="2000" dirty="0">
                  <a:latin typeface="Times New Roman" panose="02020603050405020304" pitchFamily="18" charset="0"/>
                  <a:cs typeface="Times New Roman" panose="02020603050405020304" pitchFamily="18" charset="0"/>
                </a:rPr>
                <a:t>Exit</a:t>
              </a:r>
            </a:p>
          </p:txBody>
        </p:sp>
        <p:cxnSp>
          <p:nvCxnSpPr>
            <p:cNvPr id="32" name="Straight Connector 31">
              <a:extLst>
                <a:ext uri="{FF2B5EF4-FFF2-40B4-BE49-F238E27FC236}">
                  <a16:creationId xmlns:a16="http://schemas.microsoft.com/office/drawing/2014/main" id="{DAAB94B1-36AE-FEB8-B737-C6A63F3B0528}"/>
                </a:ext>
              </a:extLst>
            </p:cNvPr>
            <p:cNvCxnSpPr>
              <a:cxnSpLocks/>
            </p:cNvCxnSpPr>
            <p:nvPr/>
          </p:nvCxnSpPr>
          <p:spPr>
            <a:xfrm flipH="1">
              <a:off x="8823154" y="4053938"/>
              <a:ext cx="786497" cy="9910"/>
            </a:xfrm>
            <a:prstGeom prst="line">
              <a:avLst/>
            </a:prstGeom>
            <a:ln w="12700"/>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2F44CA9-E9FE-9F3B-853D-724AA7CA2274}"/>
                </a:ext>
              </a:extLst>
            </p:cNvPr>
            <p:cNvCxnSpPr>
              <a:cxnSpLocks/>
            </p:cNvCxnSpPr>
            <p:nvPr/>
          </p:nvCxnSpPr>
          <p:spPr>
            <a:xfrm flipH="1">
              <a:off x="8841083" y="1418314"/>
              <a:ext cx="786497" cy="9910"/>
            </a:xfrm>
            <a:prstGeom prst="line">
              <a:avLst/>
            </a:prstGeom>
            <a:ln w="12700"/>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94E62076-8F9B-DDEF-A0A7-648D4A3489D1}"/>
                </a:ext>
              </a:extLst>
            </p:cNvPr>
            <p:cNvSpPr txBox="1"/>
            <p:nvPr/>
          </p:nvSpPr>
          <p:spPr>
            <a:xfrm>
              <a:off x="4557651" y="3312815"/>
              <a:ext cx="867545" cy="400110"/>
            </a:xfrm>
            <a:prstGeom prst="rect">
              <a:avLst/>
            </a:prstGeom>
            <a:noFill/>
          </p:spPr>
          <p:txBody>
            <a:bodyPr wrap="none" rtlCol="0">
              <a:spAutoFit/>
            </a:bodyPr>
            <a:lstStyle/>
            <a:p>
              <a:r>
                <a:rPr lang="en-BD" sz="2000" dirty="0">
                  <a:latin typeface="Times New Roman" panose="02020603050405020304" pitchFamily="18" charset="0"/>
                  <a:cs typeface="Times New Roman" panose="02020603050405020304" pitchFamily="18" charset="0"/>
                </a:rPr>
                <a:t>Throat</a:t>
              </a:r>
            </a:p>
          </p:txBody>
        </p:sp>
        <p:cxnSp>
          <p:nvCxnSpPr>
            <p:cNvPr id="35" name="Straight Arrow Connector 34">
              <a:extLst>
                <a:ext uri="{FF2B5EF4-FFF2-40B4-BE49-F238E27FC236}">
                  <a16:creationId xmlns:a16="http://schemas.microsoft.com/office/drawing/2014/main" id="{2DF7C86B-6C8B-5A10-218D-AECF45AF356A}"/>
                </a:ext>
              </a:extLst>
            </p:cNvPr>
            <p:cNvCxnSpPr>
              <a:cxnSpLocks/>
            </p:cNvCxnSpPr>
            <p:nvPr/>
          </p:nvCxnSpPr>
          <p:spPr>
            <a:xfrm>
              <a:off x="5707174" y="2989065"/>
              <a:ext cx="6983" cy="1064872"/>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AC3905-D5DF-4217-7400-4AF4420515DD}"/>
                    </a:ext>
                  </a:extLst>
                </p:cNvPr>
                <p:cNvSpPr txBox="1"/>
                <p:nvPr/>
              </p:nvSpPr>
              <p:spPr>
                <a:xfrm>
                  <a:off x="5728532" y="3355489"/>
                  <a:ext cx="12965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r>
                          <a:rPr lang="en-US" b="0" i="1" smtClean="0">
                            <a:latin typeface="Cambria Math" panose="02040503050406030204" pitchFamily="18" charset="0"/>
                          </a:rPr>
                          <m:t>=20 </m:t>
                        </m:r>
                        <m:r>
                          <a:rPr lang="en-US" b="0" i="1" smtClean="0">
                            <a:latin typeface="Cambria Math" panose="02040503050406030204" pitchFamily="18" charset="0"/>
                          </a:rPr>
                          <m:t>𝑚𝑚</m:t>
                        </m:r>
                      </m:oMath>
                    </m:oMathPara>
                  </a14:m>
                  <a:endParaRPr lang="en-US" b="0" dirty="0"/>
                </a:p>
              </p:txBody>
            </p:sp>
          </mc:Choice>
          <mc:Fallback xmlns="">
            <p:sp>
              <p:nvSpPr>
                <p:cNvPr id="54" name="TextBox 53">
                  <a:extLst>
                    <a:ext uri="{FF2B5EF4-FFF2-40B4-BE49-F238E27FC236}">
                      <a16:creationId xmlns:a16="http://schemas.microsoft.com/office/drawing/2014/main" id="{B939BA90-2F5B-F592-64A5-ABA4691E5ABB}"/>
                    </a:ext>
                  </a:extLst>
                </p:cNvPr>
                <p:cNvSpPr txBox="1">
                  <a:spLocks noRot="1" noChangeAspect="1" noMove="1" noResize="1" noEditPoints="1" noAdjustHandles="1" noChangeArrowheads="1" noChangeShapeType="1" noTextEdit="1"/>
                </p:cNvSpPr>
                <p:nvPr/>
              </p:nvSpPr>
              <p:spPr>
                <a:xfrm>
                  <a:off x="5728532" y="3355489"/>
                  <a:ext cx="1296509" cy="276999"/>
                </a:xfrm>
                <a:prstGeom prst="rect">
                  <a:avLst/>
                </a:prstGeom>
                <a:blipFill>
                  <a:blip r:embed="rId7"/>
                  <a:stretch>
                    <a:fillRect l="-3883" t="-8696" r="-1942" b="-34783"/>
                  </a:stretch>
                </a:blipFill>
              </p:spPr>
              <p:txBody>
                <a:bodyPr/>
                <a:lstStyle/>
                <a:p>
                  <a:r>
                    <a:rPr lang="en-BD">
                      <a:noFill/>
                    </a:rPr>
                    <a:t> </a:t>
                  </a:r>
                </a:p>
              </p:txBody>
            </p:sp>
          </mc:Fallback>
        </mc:AlternateContent>
        <p:sp>
          <p:nvSpPr>
            <p:cNvPr id="37" name="TextBox 36">
              <a:extLst>
                <a:ext uri="{FF2B5EF4-FFF2-40B4-BE49-F238E27FC236}">
                  <a16:creationId xmlns:a16="http://schemas.microsoft.com/office/drawing/2014/main" id="{D12DAB72-0FA8-A30A-86B1-12EEB573AD27}"/>
                </a:ext>
              </a:extLst>
            </p:cNvPr>
            <p:cNvSpPr txBox="1"/>
            <p:nvPr/>
          </p:nvSpPr>
          <p:spPr>
            <a:xfrm>
              <a:off x="6322507" y="3674700"/>
              <a:ext cx="639919" cy="400110"/>
            </a:xfrm>
            <a:prstGeom prst="rect">
              <a:avLst/>
            </a:prstGeom>
            <a:noFill/>
          </p:spPr>
          <p:txBody>
            <a:bodyPr wrap="none" rtlCol="0">
              <a:spAutoFit/>
            </a:bodyPr>
            <a:lstStyle/>
            <a:p>
              <a:r>
                <a:rPr lang="en-BD" sz="2000" dirty="0">
                  <a:latin typeface="Times New Roman" panose="02020603050405020304" pitchFamily="18" charset="0"/>
                  <a:cs typeface="Times New Roman" panose="02020603050405020304" pitchFamily="18" charset="0"/>
                </a:rPr>
                <a:t>Flap</a:t>
              </a:r>
            </a:p>
          </p:txBody>
        </p:sp>
        <p:cxnSp>
          <p:nvCxnSpPr>
            <p:cNvPr id="38" name="Straight Arrow Connector 37">
              <a:extLst>
                <a:ext uri="{FF2B5EF4-FFF2-40B4-BE49-F238E27FC236}">
                  <a16:creationId xmlns:a16="http://schemas.microsoft.com/office/drawing/2014/main" id="{82F09C3D-5C22-4DE1-DDD7-03E589538A67}"/>
                </a:ext>
              </a:extLst>
            </p:cNvPr>
            <p:cNvCxnSpPr/>
            <p:nvPr/>
          </p:nvCxnSpPr>
          <p:spPr>
            <a:xfrm>
              <a:off x="9216402" y="1428224"/>
              <a:ext cx="17929" cy="2625713"/>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479AF07-0700-A89F-CC4E-17CB5A486049}"/>
                    </a:ext>
                  </a:extLst>
                </p:cNvPr>
                <p:cNvSpPr txBox="1"/>
                <p:nvPr/>
              </p:nvSpPr>
              <p:spPr>
                <a:xfrm rot="16200000">
                  <a:off x="8775311" y="2662926"/>
                  <a:ext cx="14186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𝑒</m:t>
                            </m:r>
                          </m:sub>
                        </m:sSub>
                        <m:r>
                          <a:rPr lang="en-US" b="0" i="1" smtClean="0">
                            <a:latin typeface="Cambria Math" panose="02040503050406030204" pitchFamily="18" charset="0"/>
                          </a:rPr>
                          <m:t>=2.896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𝑡</m:t>
                            </m:r>
                          </m:sub>
                        </m:sSub>
                      </m:oMath>
                    </m:oMathPara>
                  </a14:m>
                  <a:endParaRPr lang="en-US" b="0" dirty="0">
                    <a:latin typeface="Times New Roman" panose="02020603050405020304" pitchFamily="18" charset="0"/>
                    <a:cs typeface="Times New Roman" panose="02020603050405020304" pitchFamily="18" charset="0"/>
                  </a:endParaRPr>
                </a:p>
              </p:txBody>
            </p:sp>
          </mc:Choice>
          <mc:Fallback xmlns="">
            <p:sp>
              <p:nvSpPr>
                <p:cNvPr id="58" name="TextBox 57">
                  <a:extLst>
                    <a:ext uri="{FF2B5EF4-FFF2-40B4-BE49-F238E27FC236}">
                      <a16:creationId xmlns:a16="http://schemas.microsoft.com/office/drawing/2014/main" id="{D4D4C446-4A8A-FD68-24BD-F4864CEB10B2}"/>
                    </a:ext>
                  </a:extLst>
                </p:cNvPr>
                <p:cNvSpPr txBox="1">
                  <a:spLocks noRot="1" noChangeAspect="1" noMove="1" noResize="1" noEditPoints="1" noAdjustHandles="1" noChangeArrowheads="1" noChangeShapeType="1" noTextEdit="1"/>
                </p:cNvSpPr>
                <p:nvPr/>
              </p:nvSpPr>
              <p:spPr>
                <a:xfrm rot="16200000">
                  <a:off x="8775311" y="2662926"/>
                  <a:ext cx="1418657" cy="276999"/>
                </a:xfrm>
                <a:prstGeom prst="rect">
                  <a:avLst/>
                </a:prstGeom>
                <a:blipFill>
                  <a:blip r:embed="rId8"/>
                  <a:stretch>
                    <a:fillRect r="-13636" b="-3540"/>
                  </a:stretch>
                </a:blipFill>
              </p:spPr>
              <p:txBody>
                <a:bodyPr/>
                <a:lstStyle/>
                <a:p>
                  <a:r>
                    <a:rPr lang="en-BD">
                      <a:noFill/>
                    </a:rPr>
                    <a:t> </a:t>
                  </a:r>
                </a:p>
              </p:txBody>
            </p:sp>
          </mc:Fallback>
        </mc:AlternateContent>
        <p:sp>
          <p:nvSpPr>
            <p:cNvPr id="40" name="Arc 39">
              <a:extLst>
                <a:ext uri="{FF2B5EF4-FFF2-40B4-BE49-F238E27FC236}">
                  <a16:creationId xmlns:a16="http://schemas.microsoft.com/office/drawing/2014/main" id="{736AF26D-33BA-EF5F-0A6B-BE0382DBBFD6}"/>
                </a:ext>
              </a:extLst>
            </p:cNvPr>
            <p:cNvSpPr/>
            <p:nvPr/>
          </p:nvSpPr>
          <p:spPr>
            <a:xfrm rot="1049016">
              <a:off x="5607997" y="2481761"/>
              <a:ext cx="697314" cy="1070710"/>
            </a:xfrm>
            <a:prstGeom prst="arc">
              <a:avLst/>
            </a:prstGeom>
            <a:ln/>
          </p:spPr>
          <p:style>
            <a:lnRef idx="1">
              <a:schemeClr val="dk1"/>
            </a:lnRef>
            <a:fillRef idx="0">
              <a:schemeClr val="dk1"/>
            </a:fillRef>
            <a:effectRef idx="0">
              <a:schemeClr val="dk1"/>
            </a:effectRef>
            <a:fontRef idx="minor">
              <a:schemeClr val="tx1"/>
            </a:fontRef>
          </p:style>
          <p:txBody>
            <a:bodyPr rtlCol="0" anchor="ctr"/>
            <a:lstStyle/>
            <a:p>
              <a:pPr algn="ctr"/>
              <a:endParaRPr lang="en-BD"/>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B91AED5E-1AA8-D912-9E11-07AD652A19B3}"/>
                    </a:ext>
                  </a:extLst>
                </p:cNvPr>
                <p:cNvSpPr txBox="1"/>
                <p:nvPr/>
              </p:nvSpPr>
              <p:spPr>
                <a:xfrm>
                  <a:off x="6404380" y="2591220"/>
                  <a:ext cx="83388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BD"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=25°</m:t>
                        </m:r>
                      </m:oMath>
                    </m:oMathPara>
                  </a14:m>
                  <a:endParaRPr lang="en-BD" dirty="0">
                    <a:latin typeface="Times New Roman" panose="02020603050405020304" pitchFamily="18" charset="0"/>
                    <a:cs typeface="Times New Roman" panose="02020603050405020304" pitchFamily="18" charset="0"/>
                  </a:endParaRPr>
                </a:p>
              </p:txBody>
            </p:sp>
          </mc:Choice>
          <mc:Fallback xmlns="">
            <p:sp>
              <p:nvSpPr>
                <p:cNvPr id="41" name="TextBox 40">
                  <a:extLst>
                    <a:ext uri="{FF2B5EF4-FFF2-40B4-BE49-F238E27FC236}">
                      <a16:creationId xmlns:a16="http://schemas.microsoft.com/office/drawing/2014/main" id="{B91AED5E-1AA8-D912-9E11-07AD652A19B3}"/>
                    </a:ext>
                  </a:extLst>
                </p:cNvPr>
                <p:cNvSpPr txBox="1">
                  <a:spLocks noRot="1" noChangeAspect="1" noMove="1" noResize="1" noEditPoints="1" noAdjustHandles="1" noChangeArrowheads="1" noChangeShapeType="1" noTextEdit="1"/>
                </p:cNvSpPr>
                <p:nvPr/>
              </p:nvSpPr>
              <p:spPr>
                <a:xfrm>
                  <a:off x="6404380" y="2591220"/>
                  <a:ext cx="833883" cy="276999"/>
                </a:xfrm>
                <a:prstGeom prst="rect">
                  <a:avLst/>
                </a:prstGeom>
                <a:blipFill>
                  <a:blip r:embed="rId9"/>
                  <a:stretch>
                    <a:fillRect l="-6061" r="-7576" b="-8696"/>
                  </a:stretch>
                </a:blipFill>
              </p:spPr>
              <p:txBody>
                <a:bodyPr/>
                <a:lstStyle/>
                <a:p>
                  <a:r>
                    <a:rPr lang="en-BD">
                      <a:noFill/>
                    </a:rPr>
                    <a:t> </a:t>
                  </a:r>
                </a:p>
              </p:txBody>
            </p:sp>
          </mc:Fallback>
        </mc:AlternateContent>
        <p:cxnSp>
          <p:nvCxnSpPr>
            <p:cNvPr id="42" name="Straight Connector 41">
              <a:extLst>
                <a:ext uri="{FF2B5EF4-FFF2-40B4-BE49-F238E27FC236}">
                  <a16:creationId xmlns:a16="http://schemas.microsoft.com/office/drawing/2014/main" id="{36DFAC2E-B233-C751-B363-E28F42E64E25}"/>
                </a:ext>
              </a:extLst>
            </p:cNvPr>
            <p:cNvCxnSpPr/>
            <p:nvPr/>
          </p:nvCxnSpPr>
          <p:spPr>
            <a:xfrm>
              <a:off x="3835206" y="1146664"/>
              <a:ext cx="1411218" cy="0"/>
            </a:xfrm>
            <a:prstGeom prst="line">
              <a:avLst/>
            </a:prstGeom>
            <a:ln w="25400"/>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7FA2E474-1204-A7FB-7BBA-1AE1A6B0796B}"/>
                </a:ext>
              </a:extLst>
            </p:cNvPr>
            <p:cNvCxnSpPr/>
            <p:nvPr/>
          </p:nvCxnSpPr>
          <p:spPr>
            <a:xfrm>
              <a:off x="3835206" y="1591852"/>
              <a:ext cx="1411218" cy="0"/>
            </a:xfrm>
            <a:prstGeom prst="line">
              <a:avLst/>
            </a:prstGeom>
            <a:ln w="25400">
              <a:prstDash val="dash"/>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69C21C76-35BE-610F-7F77-CD540D5A8A09}"/>
                </a:ext>
              </a:extLst>
            </p:cNvPr>
            <p:cNvSpPr txBox="1"/>
            <p:nvPr/>
          </p:nvSpPr>
          <p:spPr>
            <a:xfrm>
              <a:off x="5246424" y="931354"/>
              <a:ext cx="1991251" cy="400110"/>
            </a:xfrm>
            <a:prstGeom prst="rect">
              <a:avLst/>
            </a:prstGeom>
            <a:noFill/>
          </p:spPr>
          <p:txBody>
            <a:bodyPr wrap="none" rtlCol="0">
              <a:spAutoFit/>
            </a:bodyPr>
            <a:lstStyle/>
            <a:p>
              <a:r>
                <a:rPr lang="en-BD" sz="2000" dirty="0">
                  <a:latin typeface="Times New Roman" panose="02020603050405020304" pitchFamily="18" charset="0"/>
                  <a:cs typeface="Times New Roman" panose="02020603050405020304" pitchFamily="18" charset="0"/>
                </a:rPr>
                <a:t>Short Flap Model</a:t>
              </a:r>
            </a:p>
          </p:txBody>
        </p:sp>
        <p:sp>
          <p:nvSpPr>
            <p:cNvPr id="45" name="TextBox 44">
              <a:extLst>
                <a:ext uri="{FF2B5EF4-FFF2-40B4-BE49-F238E27FC236}">
                  <a16:creationId xmlns:a16="http://schemas.microsoft.com/office/drawing/2014/main" id="{541D5575-2F7E-F86D-20E4-A61543A2A2C2}"/>
                </a:ext>
              </a:extLst>
            </p:cNvPr>
            <p:cNvSpPr txBox="1"/>
            <p:nvPr/>
          </p:nvSpPr>
          <p:spPr>
            <a:xfrm>
              <a:off x="5233004" y="1360935"/>
              <a:ext cx="1978427" cy="400110"/>
            </a:xfrm>
            <a:prstGeom prst="rect">
              <a:avLst/>
            </a:prstGeom>
            <a:noFill/>
          </p:spPr>
          <p:txBody>
            <a:bodyPr wrap="none" rtlCol="0">
              <a:spAutoFit/>
            </a:bodyPr>
            <a:lstStyle/>
            <a:p>
              <a:r>
                <a:rPr lang="en-BD" sz="2000" dirty="0">
                  <a:latin typeface="Times New Roman" panose="02020603050405020304" pitchFamily="18" charset="0"/>
                  <a:cs typeface="Times New Roman" panose="02020603050405020304" pitchFamily="18" charset="0"/>
                </a:rPr>
                <a:t>Long Flap Model</a:t>
              </a:r>
            </a:p>
          </p:txBody>
        </p:sp>
      </p:grpSp>
      <p:sp>
        <p:nvSpPr>
          <p:cNvPr id="5" name="Date Placeholder 4">
            <a:extLst>
              <a:ext uri="{FF2B5EF4-FFF2-40B4-BE49-F238E27FC236}">
                <a16:creationId xmlns:a16="http://schemas.microsoft.com/office/drawing/2014/main" id="{B7D3D648-B8E3-3DB3-BA7C-65BB300CDE19}"/>
              </a:ext>
            </a:extLst>
          </p:cNvPr>
          <p:cNvSpPr>
            <a:spLocks noGrp="1"/>
          </p:cNvSpPr>
          <p:nvPr>
            <p:ph type="dt" sz="half" idx="10"/>
          </p:nvPr>
        </p:nvSpPr>
        <p:spPr/>
        <p:txBody>
          <a:bodyPr/>
          <a:lstStyle/>
          <a:p>
            <a:fld id="{8EC35A43-3F72-BA49-8122-0B0F5C7FC236}" type="datetime1">
              <a:rPr lang="en-US" smtClean="0"/>
              <a:t>5/13/2023</a:t>
            </a:fld>
            <a:endParaRPr lang="en-BD"/>
          </a:p>
        </p:txBody>
      </p:sp>
      <p:sp>
        <p:nvSpPr>
          <p:cNvPr id="7" name="TextBox 6">
            <a:extLst>
              <a:ext uri="{FF2B5EF4-FFF2-40B4-BE49-F238E27FC236}">
                <a16:creationId xmlns:a16="http://schemas.microsoft.com/office/drawing/2014/main" id="{4542950E-7885-A83F-E380-CCCDE31E9A1B}"/>
              </a:ext>
            </a:extLst>
          </p:cNvPr>
          <p:cNvSpPr txBox="1"/>
          <p:nvPr/>
        </p:nvSpPr>
        <p:spPr>
          <a:xfrm>
            <a:off x="722854" y="-84287"/>
            <a:ext cx="6986208"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Physical Modeling: </a:t>
            </a:r>
            <a:r>
              <a:rPr lang="en-US" sz="4400" dirty="0">
                <a:latin typeface="Times New Roman" panose="02020603050405020304" pitchFamily="18" charset="0"/>
                <a:cs typeface="Times New Roman" panose="02020603050405020304" pitchFamily="18" charset="0"/>
              </a:rPr>
              <a:t>Geometry</a:t>
            </a:r>
          </a:p>
        </p:txBody>
      </p:sp>
    </p:spTree>
    <p:extLst>
      <p:ext uri="{BB962C8B-B14F-4D97-AF65-F5344CB8AC3E}">
        <p14:creationId xmlns:p14="http://schemas.microsoft.com/office/powerpoint/2010/main" val="115243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8</a:t>
            </a:fld>
            <a:endParaRPr lang="en-US"/>
          </a:p>
        </p:txBody>
      </p:sp>
      <p:pic>
        <p:nvPicPr>
          <p:cNvPr id="45" name="Picture 44">
            <a:extLst>
              <a:ext uri="{FF2B5EF4-FFF2-40B4-BE49-F238E27FC236}">
                <a16:creationId xmlns:a16="http://schemas.microsoft.com/office/drawing/2014/main" id="{938D4C48-D65E-0AE1-EC54-D8228FA35CC2}"/>
              </a:ext>
            </a:extLst>
          </p:cNvPr>
          <p:cNvPicPr>
            <a:picLocks noChangeAspect="1"/>
          </p:cNvPicPr>
          <p:nvPr/>
        </p:nvPicPr>
        <p:blipFill>
          <a:blip r:embed="rId2"/>
          <a:stretch>
            <a:fillRect/>
          </a:stretch>
        </p:blipFill>
        <p:spPr>
          <a:xfrm>
            <a:off x="542070" y="1222151"/>
            <a:ext cx="7611330" cy="4416451"/>
          </a:xfrm>
          <a:prstGeom prst="rect">
            <a:avLst/>
          </a:prstGeom>
        </p:spPr>
      </p:pic>
      <p:graphicFrame>
        <p:nvGraphicFramePr>
          <p:cNvPr id="46" name="Table 45">
            <a:extLst>
              <a:ext uri="{FF2B5EF4-FFF2-40B4-BE49-F238E27FC236}">
                <a16:creationId xmlns:a16="http://schemas.microsoft.com/office/drawing/2014/main" id="{173C7E67-B314-E935-B01E-D9E5457A02A6}"/>
              </a:ext>
            </a:extLst>
          </p:cNvPr>
          <p:cNvGraphicFramePr>
            <a:graphicFrameLocks noGrp="1"/>
          </p:cNvGraphicFramePr>
          <p:nvPr>
            <p:extLst>
              <p:ext uri="{D42A27DB-BD31-4B8C-83A1-F6EECF244321}">
                <p14:modId xmlns:p14="http://schemas.microsoft.com/office/powerpoint/2010/main" val="3063079577"/>
              </p:ext>
            </p:extLst>
          </p:nvPr>
        </p:nvGraphicFramePr>
        <p:xfrm>
          <a:off x="7913557" y="1488762"/>
          <a:ext cx="4137286" cy="3880476"/>
        </p:xfrm>
        <a:graphic>
          <a:graphicData uri="http://schemas.openxmlformats.org/drawingml/2006/table">
            <a:tbl>
              <a:tblPr firstRow="1" firstCol="1" bandRow="1">
                <a:tableStyleId>{5C22544A-7EE6-4342-B048-85BDC9FD1C3A}</a:tableStyleId>
              </a:tblPr>
              <a:tblGrid>
                <a:gridCol w="1379095">
                  <a:extLst>
                    <a:ext uri="{9D8B030D-6E8A-4147-A177-3AD203B41FA5}">
                      <a16:colId xmlns:a16="http://schemas.microsoft.com/office/drawing/2014/main" val="2248443090"/>
                    </a:ext>
                  </a:extLst>
                </a:gridCol>
                <a:gridCol w="2758191">
                  <a:extLst>
                    <a:ext uri="{9D8B030D-6E8A-4147-A177-3AD203B41FA5}">
                      <a16:colId xmlns:a16="http://schemas.microsoft.com/office/drawing/2014/main" val="3837382330"/>
                    </a:ext>
                  </a:extLst>
                </a:gridCol>
              </a:tblGrid>
              <a:tr h="970119">
                <a:tc>
                  <a:txBody>
                    <a:bodyPr/>
                    <a:lstStyle/>
                    <a:p>
                      <a:pPr algn="ctr">
                        <a:lnSpc>
                          <a:spcPct val="130000"/>
                        </a:lnSpc>
                      </a:pPr>
                      <a:r>
                        <a:rPr lang="en-US" sz="1800" kern="100" dirty="0">
                          <a:solidFill>
                            <a:sysClr val="windowText" lastClr="000000"/>
                          </a:solidFill>
                          <a:effectLst/>
                          <a:latin typeface="Times New Roman" panose="02020603050405020304" pitchFamily="18" charset="0"/>
                          <a:cs typeface="Times New Roman" panose="02020603050405020304" pitchFamily="18" charset="0"/>
                        </a:rPr>
                        <a:t>Pressure-inlet</a:t>
                      </a:r>
                      <a:endParaRPr lang="en-BD" sz="1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ct val="130000"/>
                        </a:lnSpc>
                      </a:pPr>
                      <a:r>
                        <a:rPr lang="en-US" sz="1800" b="0" kern="100" dirty="0">
                          <a:solidFill>
                            <a:schemeClr val="tx1"/>
                          </a:solidFill>
                          <a:effectLst/>
                          <a:latin typeface="Times New Roman" panose="02020603050405020304" pitchFamily="18" charset="0"/>
                          <a:cs typeface="Times New Roman" panose="02020603050405020304" pitchFamily="18" charset="0"/>
                        </a:rPr>
                        <a:t>Total Pressure=93243.668 Pa, temperature= 300K</a:t>
                      </a:r>
                      <a:endParaRPr lang="en-BD"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732661524"/>
                  </a:ext>
                </a:extLst>
              </a:tr>
              <a:tr h="970119">
                <a:tc>
                  <a:txBody>
                    <a:bodyPr/>
                    <a:lstStyle/>
                    <a:p>
                      <a:pPr algn="ctr">
                        <a:lnSpc>
                          <a:spcPct val="130000"/>
                        </a:lnSpc>
                      </a:pPr>
                      <a:r>
                        <a:rPr lang="en-US" sz="1800" kern="100" dirty="0">
                          <a:solidFill>
                            <a:sysClr val="windowText" lastClr="000000"/>
                          </a:solidFill>
                          <a:effectLst/>
                          <a:latin typeface="Times New Roman" panose="02020603050405020304" pitchFamily="18" charset="0"/>
                          <a:cs typeface="Times New Roman" panose="02020603050405020304" pitchFamily="18" charset="0"/>
                        </a:rPr>
                        <a:t>Ambient-inlet</a:t>
                      </a:r>
                      <a:endParaRPr lang="en-BD" sz="1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ct val="130000"/>
                        </a:lnSpc>
                      </a:pPr>
                      <a:r>
                        <a:rPr lang="en-US" sz="1800" b="0" kern="100" dirty="0">
                          <a:solidFill>
                            <a:schemeClr val="tx1"/>
                          </a:solidFill>
                          <a:effectLst/>
                          <a:latin typeface="Times New Roman" panose="02020603050405020304" pitchFamily="18" charset="0"/>
                          <a:cs typeface="Times New Roman" panose="02020603050405020304" pitchFamily="18" charset="0"/>
                        </a:rPr>
                        <a:t>Ma=0, pressure=31073.02 Pa, temperature=300K</a:t>
                      </a:r>
                      <a:endParaRPr lang="en-BD"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3492331516"/>
                  </a:ext>
                </a:extLst>
              </a:tr>
              <a:tr h="970119">
                <a:tc>
                  <a:txBody>
                    <a:bodyPr/>
                    <a:lstStyle/>
                    <a:p>
                      <a:pPr algn="ctr">
                        <a:lnSpc>
                          <a:spcPct val="130000"/>
                        </a:lnSpc>
                      </a:pPr>
                      <a:r>
                        <a:rPr lang="en-US" sz="1800" kern="100" dirty="0">
                          <a:solidFill>
                            <a:sysClr val="windowText" lastClr="000000"/>
                          </a:solidFill>
                          <a:effectLst/>
                          <a:latin typeface="Times New Roman" panose="02020603050405020304" pitchFamily="18" charset="0"/>
                          <a:cs typeface="Times New Roman" panose="02020603050405020304" pitchFamily="18" charset="0"/>
                        </a:rPr>
                        <a:t>Pressure Outlet</a:t>
                      </a:r>
                      <a:endParaRPr lang="en-BD" sz="1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ct val="130000"/>
                        </a:lnSpc>
                      </a:pPr>
                      <a:r>
                        <a:rPr lang="en-US" sz="1800" b="0" kern="100" dirty="0">
                          <a:solidFill>
                            <a:schemeClr val="tx1"/>
                          </a:solidFill>
                          <a:effectLst/>
                          <a:latin typeface="Times New Roman" panose="02020603050405020304" pitchFamily="18" charset="0"/>
                          <a:cs typeface="Times New Roman" panose="02020603050405020304" pitchFamily="18" charset="0"/>
                        </a:rPr>
                        <a:t>Pressure=31073.02 Pa, temperature=300K</a:t>
                      </a:r>
                      <a:endParaRPr lang="en-BD"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952972576"/>
                  </a:ext>
                </a:extLst>
              </a:tr>
              <a:tr h="970119">
                <a:tc>
                  <a:txBody>
                    <a:bodyPr/>
                    <a:lstStyle/>
                    <a:p>
                      <a:pPr algn="ctr">
                        <a:lnSpc>
                          <a:spcPct val="130000"/>
                        </a:lnSpc>
                      </a:pPr>
                      <a:r>
                        <a:rPr lang="en-US" sz="1800" kern="100" dirty="0">
                          <a:solidFill>
                            <a:sysClr val="windowText" lastClr="000000"/>
                          </a:solidFill>
                          <a:effectLst/>
                          <a:latin typeface="Times New Roman" panose="02020603050405020304" pitchFamily="18" charset="0"/>
                          <a:cs typeface="Times New Roman" panose="02020603050405020304" pitchFamily="18" charset="0"/>
                        </a:rPr>
                        <a:t>Wall (Others)</a:t>
                      </a:r>
                      <a:endParaRPr lang="en-BD" sz="1800" kern="1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lnSpc>
                          <a:spcPct val="130000"/>
                        </a:lnSpc>
                      </a:pPr>
                      <a:r>
                        <a:rPr lang="en-US" sz="1800" b="0" kern="100" dirty="0">
                          <a:solidFill>
                            <a:schemeClr val="tx1"/>
                          </a:solidFill>
                          <a:effectLst/>
                          <a:latin typeface="Times New Roman" panose="02020603050405020304" pitchFamily="18" charset="0"/>
                          <a:cs typeface="Times New Roman" panose="02020603050405020304" pitchFamily="18" charset="0"/>
                        </a:rPr>
                        <a:t>Adiabatic</a:t>
                      </a:r>
                      <a:endParaRPr lang="en-BD" sz="1800" b="0" kern="1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4004921299"/>
                  </a:ext>
                </a:extLst>
              </a:tr>
            </a:tbl>
          </a:graphicData>
        </a:graphic>
      </p:graphicFrame>
      <p:sp>
        <p:nvSpPr>
          <p:cNvPr id="2" name="Date Placeholder 1">
            <a:extLst>
              <a:ext uri="{FF2B5EF4-FFF2-40B4-BE49-F238E27FC236}">
                <a16:creationId xmlns:a16="http://schemas.microsoft.com/office/drawing/2014/main" id="{8798BC37-5E91-49FC-3508-D976218EA892}"/>
              </a:ext>
            </a:extLst>
          </p:cNvPr>
          <p:cNvSpPr>
            <a:spLocks noGrp="1"/>
          </p:cNvSpPr>
          <p:nvPr>
            <p:ph type="dt" sz="half" idx="10"/>
          </p:nvPr>
        </p:nvSpPr>
        <p:spPr/>
        <p:txBody>
          <a:bodyPr/>
          <a:lstStyle/>
          <a:p>
            <a:fld id="{A1849F5C-C520-9040-A3B3-B9CFE621D9C3}" type="datetime1">
              <a:rPr lang="en-US" smtClean="0"/>
              <a:t>5/13/2023</a:t>
            </a:fld>
            <a:endParaRPr lang="en-BD"/>
          </a:p>
        </p:txBody>
      </p:sp>
      <p:sp>
        <p:nvSpPr>
          <p:cNvPr id="3" name="TextBox 2">
            <a:extLst>
              <a:ext uri="{FF2B5EF4-FFF2-40B4-BE49-F238E27FC236}">
                <a16:creationId xmlns:a16="http://schemas.microsoft.com/office/drawing/2014/main" id="{F5E0DD29-B3B1-7848-C115-2E928272B7B3}"/>
              </a:ext>
            </a:extLst>
          </p:cNvPr>
          <p:cNvSpPr txBox="1"/>
          <p:nvPr/>
        </p:nvSpPr>
        <p:spPr>
          <a:xfrm>
            <a:off x="722854" y="-84287"/>
            <a:ext cx="8510663"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Physical Modeling:</a:t>
            </a:r>
            <a:r>
              <a:rPr lang="en-US" sz="4400" dirty="0">
                <a:solidFill>
                  <a:srgbClr val="00B0F0"/>
                </a:solidFill>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Flow Conditions</a:t>
            </a:r>
          </a:p>
        </p:txBody>
      </p:sp>
    </p:spTree>
    <p:extLst>
      <p:ext uri="{BB962C8B-B14F-4D97-AF65-F5344CB8AC3E}">
        <p14:creationId xmlns:p14="http://schemas.microsoft.com/office/powerpoint/2010/main" val="2321389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1"/>
          </p:nvPr>
        </p:nvSpPr>
        <p:spPr/>
        <p:txBody>
          <a:bodyPr/>
          <a:lstStyle/>
          <a:p>
            <a:r>
              <a:rPr lang="en-US"/>
              <a:t>Department of Mechanical Engineering</a:t>
            </a:r>
            <a:endParaRPr lang="en-US" dirty="0"/>
          </a:p>
        </p:txBody>
      </p:sp>
      <p:sp>
        <p:nvSpPr>
          <p:cNvPr id="11" name="Slide Number Placeholder 10"/>
          <p:cNvSpPr>
            <a:spLocks noGrp="1"/>
          </p:cNvSpPr>
          <p:nvPr>
            <p:ph type="sldNum" sz="quarter" idx="12"/>
          </p:nvPr>
        </p:nvSpPr>
        <p:spPr/>
        <p:txBody>
          <a:bodyPr/>
          <a:lstStyle/>
          <a:p>
            <a:fld id="{FE50B69B-A8C0-4624-A8B7-CDD7FBACF50D}" type="slidenum">
              <a:rPr lang="en-US" smtClean="0"/>
              <a:t>9</a:t>
            </a:fld>
            <a:endParaRPr lang="en-US"/>
          </a:p>
        </p:txBody>
      </p:sp>
      <p:cxnSp>
        <p:nvCxnSpPr>
          <p:cNvPr id="16" name="Straight Connector 15"/>
          <p:cNvCxnSpPr/>
          <p:nvPr/>
        </p:nvCxnSpPr>
        <p:spPr>
          <a:xfrm>
            <a:off x="5170190" y="2192982"/>
            <a:ext cx="4946073"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FDA2ACC1-F949-65A5-114A-54EEC52D5164}"/>
              </a:ext>
            </a:extLst>
          </p:cNvPr>
          <p:cNvGraphicFramePr>
            <a:graphicFrameLocks noGrp="1"/>
          </p:cNvGraphicFramePr>
          <p:nvPr>
            <p:extLst>
              <p:ext uri="{D42A27DB-BD31-4B8C-83A1-F6EECF244321}">
                <p14:modId xmlns:p14="http://schemas.microsoft.com/office/powerpoint/2010/main" val="303282952"/>
              </p:ext>
            </p:extLst>
          </p:nvPr>
        </p:nvGraphicFramePr>
        <p:xfrm>
          <a:off x="2670759" y="1034145"/>
          <a:ext cx="6850481" cy="5121906"/>
        </p:xfrm>
        <a:graphic>
          <a:graphicData uri="http://schemas.openxmlformats.org/drawingml/2006/table">
            <a:tbl>
              <a:tblPr firstRow="1" firstCol="1" bandRow="1">
                <a:tableStyleId>{5C22544A-7EE6-4342-B048-85BDC9FD1C3A}</a:tableStyleId>
              </a:tblPr>
              <a:tblGrid>
                <a:gridCol w="1684544">
                  <a:extLst>
                    <a:ext uri="{9D8B030D-6E8A-4147-A177-3AD203B41FA5}">
                      <a16:colId xmlns:a16="http://schemas.microsoft.com/office/drawing/2014/main" val="2707584664"/>
                    </a:ext>
                  </a:extLst>
                </a:gridCol>
                <a:gridCol w="1792385">
                  <a:extLst>
                    <a:ext uri="{9D8B030D-6E8A-4147-A177-3AD203B41FA5}">
                      <a16:colId xmlns:a16="http://schemas.microsoft.com/office/drawing/2014/main" val="3646225865"/>
                    </a:ext>
                  </a:extLst>
                </a:gridCol>
                <a:gridCol w="1897995">
                  <a:extLst>
                    <a:ext uri="{9D8B030D-6E8A-4147-A177-3AD203B41FA5}">
                      <a16:colId xmlns:a16="http://schemas.microsoft.com/office/drawing/2014/main" val="2447412780"/>
                    </a:ext>
                  </a:extLst>
                </a:gridCol>
                <a:gridCol w="1475557">
                  <a:extLst>
                    <a:ext uri="{9D8B030D-6E8A-4147-A177-3AD203B41FA5}">
                      <a16:colId xmlns:a16="http://schemas.microsoft.com/office/drawing/2014/main" val="516616723"/>
                    </a:ext>
                  </a:extLst>
                </a:gridCol>
              </a:tblGrid>
              <a:tr h="269574">
                <a:tc>
                  <a:txBody>
                    <a:bodyPr/>
                    <a:lstStyle/>
                    <a:p>
                      <a:pPr algn="ctr">
                        <a:lnSpc>
                          <a:spcPct val="130000"/>
                        </a:lnSpc>
                      </a:pPr>
                      <a:r>
                        <a:rPr lang="en-US" sz="1200" kern="100" dirty="0">
                          <a:solidFill>
                            <a:schemeClr val="tx1"/>
                          </a:solidFill>
                          <a:effectLst/>
                        </a:rPr>
                        <a:t>Case No</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30000"/>
                        </a:lnSpc>
                      </a:pPr>
                      <a:r>
                        <a:rPr lang="en-US" sz="1200" kern="100" dirty="0">
                          <a:solidFill>
                            <a:schemeClr val="tx1"/>
                          </a:solidFill>
                          <a:effectLst/>
                        </a:rPr>
                        <a:t>Flap Length</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30000"/>
                        </a:lnSpc>
                      </a:pPr>
                      <a:r>
                        <a:rPr lang="en-US" sz="1200" kern="100" dirty="0">
                          <a:solidFill>
                            <a:schemeClr val="tx1"/>
                          </a:solidFill>
                          <a:effectLst/>
                        </a:rPr>
                        <a:t>Expansion Ramp Angle</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30000"/>
                        </a:lnSpc>
                      </a:pPr>
                      <a:r>
                        <a:rPr lang="en-US" sz="1200" kern="100" dirty="0">
                          <a:solidFill>
                            <a:schemeClr val="tx1"/>
                          </a:solidFill>
                          <a:effectLst/>
                        </a:rPr>
                        <a:t>NPR</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2865355"/>
                  </a:ext>
                </a:extLst>
              </a:tr>
              <a:tr h="269574">
                <a:tc>
                  <a:txBody>
                    <a:bodyPr/>
                    <a:lstStyle/>
                    <a:p>
                      <a:pPr algn="ctr">
                        <a:lnSpc>
                          <a:spcPct val="130000"/>
                        </a:lnSpc>
                      </a:pPr>
                      <a:r>
                        <a:rPr lang="en-US" sz="1200" kern="100" dirty="0">
                          <a:solidFill>
                            <a:schemeClr val="tx1"/>
                          </a:solidFill>
                          <a:effectLst/>
                        </a:rPr>
                        <a:t>1</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lnT w="12700" cap="flat" cmpd="sng" algn="ctr">
                      <a:solidFill>
                        <a:schemeClr val="tx1"/>
                      </a:solidFill>
                      <a:prstDash val="solid"/>
                      <a:round/>
                      <a:headEnd type="none" w="med" len="med"/>
                      <a:tailEnd type="none" w="med" len="med"/>
                    </a:lnT>
                    <a:solidFill>
                      <a:schemeClr val="bg1"/>
                    </a:solidFill>
                  </a:tcPr>
                </a:tc>
                <a:tc rowSpan="18">
                  <a:txBody>
                    <a:bodyPr/>
                    <a:lstStyle/>
                    <a:p>
                      <a:pPr algn="ctr">
                        <a:lnSpc>
                          <a:spcPct val="130000"/>
                        </a:lnSpc>
                      </a:pPr>
                      <a:r>
                        <a:rPr lang="en-US" sz="1200" kern="100" dirty="0">
                          <a:solidFill>
                            <a:schemeClr val="tx1"/>
                          </a:solidFill>
                          <a:effectLst/>
                        </a:rPr>
                        <a:t>0.6L</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9">
                  <a:txBody>
                    <a:bodyPr/>
                    <a:lstStyle/>
                    <a:p>
                      <a:pPr algn="ctr">
                        <a:lnSpc>
                          <a:spcPct val="130000"/>
                        </a:lnSpc>
                      </a:pPr>
                      <a:r>
                        <a:rPr lang="en-US" sz="1200" kern="100">
                          <a:solidFill>
                            <a:schemeClr val="tx1"/>
                          </a:solidFill>
                          <a:effectLst/>
                        </a:rPr>
                        <a:t>25 Degree</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L w="12700" cmpd="sng">
                      <a:noFill/>
                    </a:lnL>
                    <a:lnT w="12700" cap="flat" cmpd="sng" algn="ctr">
                      <a:solidFill>
                        <a:schemeClr val="tx1"/>
                      </a:solidFill>
                      <a:prstDash val="solid"/>
                      <a:round/>
                      <a:headEnd type="none" w="med" len="med"/>
                      <a:tailEnd type="none" w="med" len="med"/>
                    </a:lnT>
                    <a:solidFill>
                      <a:schemeClr val="bg1"/>
                    </a:solidFill>
                  </a:tcPr>
                </a:tc>
                <a:tc>
                  <a:txBody>
                    <a:bodyPr/>
                    <a:lstStyle/>
                    <a:p>
                      <a:pPr algn="ctr">
                        <a:lnSpc>
                          <a:spcPct val="130000"/>
                        </a:lnSpc>
                      </a:pPr>
                      <a:r>
                        <a:rPr lang="en-US" sz="1200" kern="100" dirty="0">
                          <a:solidFill>
                            <a:schemeClr val="tx1"/>
                          </a:solidFill>
                          <a:effectLst/>
                        </a:rPr>
                        <a:t>2.4</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2597445270"/>
                  </a:ext>
                </a:extLst>
              </a:tr>
              <a:tr h="269574">
                <a:tc>
                  <a:txBody>
                    <a:bodyPr/>
                    <a:lstStyle/>
                    <a:p>
                      <a:pPr algn="ctr">
                        <a:lnSpc>
                          <a:spcPct val="130000"/>
                        </a:lnSpc>
                      </a:pPr>
                      <a:r>
                        <a:rPr lang="en-US" sz="1200" kern="100" dirty="0">
                          <a:solidFill>
                            <a:schemeClr val="tx1"/>
                          </a:solidFill>
                          <a:effectLst/>
                        </a:rPr>
                        <a:t>2</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dirty="0">
                          <a:solidFill>
                            <a:schemeClr val="tx1"/>
                          </a:solidFill>
                          <a:effectLst/>
                        </a:rPr>
                        <a:t>2.7</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1183142512"/>
                  </a:ext>
                </a:extLst>
              </a:tr>
              <a:tr h="269574">
                <a:tc>
                  <a:txBody>
                    <a:bodyPr/>
                    <a:lstStyle/>
                    <a:p>
                      <a:pPr algn="ctr">
                        <a:lnSpc>
                          <a:spcPct val="130000"/>
                        </a:lnSpc>
                      </a:pPr>
                      <a:r>
                        <a:rPr lang="en-US" sz="1200" kern="100" dirty="0">
                          <a:solidFill>
                            <a:schemeClr val="tx1"/>
                          </a:solidFill>
                          <a:effectLst/>
                        </a:rPr>
                        <a:t>3</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3.0</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3328398818"/>
                  </a:ext>
                </a:extLst>
              </a:tr>
              <a:tr h="269574">
                <a:tc>
                  <a:txBody>
                    <a:bodyPr/>
                    <a:lstStyle/>
                    <a:p>
                      <a:pPr algn="ctr">
                        <a:lnSpc>
                          <a:spcPct val="130000"/>
                        </a:lnSpc>
                      </a:pPr>
                      <a:r>
                        <a:rPr lang="en-US" sz="1200" kern="100">
                          <a:solidFill>
                            <a:schemeClr val="tx1"/>
                          </a:solidFill>
                          <a:effectLst/>
                        </a:rPr>
                        <a:t>4</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3.4</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960038458"/>
                  </a:ext>
                </a:extLst>
              </a:tr>
              <a:tr h="269574">
                <a:tc>
                  <a:txBody>
                    <a:bodyPr/>
                    <a:lstStyle/>
                    <a:p>
                      <a:pPr algn="ctr">
                        <a:lnSpc>
                          <a:spcPct val="130000"/>
                        </a:lnSpc>
                      </a:pPr>
                      <a:r>
                        <a:rPr lang="en-US" sz="1200" kern="100">
                          <a:solidFill>
                            <a:schemeClr val="tx1"/>
                          </a:solidFill>
                          <a:effectLst/>
                        </a:rPr>
                        <a:t>5</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3.6</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3648243883"/>
                  </a:ext>
                </a:extLst>
              </a:tr>
              <a:tr h="269574">
                <a:tc>
                  <a:txBody>
                    <a:bodyPr/>
                    <a:lstStyle/>
                    <a:p>
                      <a:pPr algn="ctr">
                        <a:lnSpc>
                          <a:spcPct val="130000"/>
                        </a:lnSpc>
                      </a:pPr>
                      <a:r>
                        <a:rPr lang="en-US" sz="1200" kern="100">
                          <a:solidFill>
                            <a:schemeClr val="tx1"/>
                          </a:solidFill>
                          <a:effectLst/>
                        </a:rPr>
                        <a:t>6</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3.9</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1327042326"/>
                  </a:ext>
                </a:extLst>
              </a:tr>
              <a:tr h="269574">
                <a:tc>
                  <a:txBody>
                    <a:bodyPr/>
                    <a:lstStyle/>
                    <a:p>
                      <a:pPr algn="ctr">
                        <a:lnSpc>
                          <a:spcPct val="130000"/>
                        </a:lnSpc>
                      </a:pPr>
                      <a:r>
                        <a:rPr lang="en-US" sz="1200" kern="100">
                          <a:solidFill>
                            <a:schemeClr val="tx1"/>
                          </a:solidFill>
                          <a:effectLst/>
                        </a:rPr>
                        <a:t>7</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4.2</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2609878321"/>
                  </a:ext>
                </a:extLst>
              </a:tr>
              <a:tr h="269574">
                <a:tc>
                  <a:txBody>
                    <a:bodyPr/>
                    <a:lstStyle/>
                    <a:p>
                      <a:pPr algn="ctr">
                        <a:lnSpc>
                          <a:spcPct val="130000"/>
                        </a:lnSpc>
                      </a:pPr>
                      <a:r>
                        <a:rPr lang="en-US" sz="1200" kern="100">
                          <a:solidFill>
                            <a:schemeClr val="tx1"/>
                          </a:solidFill>
                          <a:effectLst/>
                        </a:rPr>
                        <a:t>8</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4.5</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100786210"/>
                  </a:ext>
                </a:extLst>
              </a:tr>
              <a:tr h="269574">
                <a:tc>
                  <a:txBody>
                    <a:bodyPr/>
                    <a:lstStyle/>
                    <a:p>
                      <a:pPr algn="ctr">
                        <a:lnSpc>
                          <a:spcPct val="130000"/>
                        </a:lnSpc>
                      </a:pPr>
                      <a:r>
                        <a:rPr lang="en-US" sz="1200" kern="100">
                          <a:solidFill>
                            <a:schemeClr val="tx1"/>
                          </a:solidFill>
                          <a:effectLst/>
                        </a:rPr>
                        <a:t>9</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4.8</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4000948017"/>
                  </a:ext>
                </a:extLst>
              </a:tr>
              <a:tr h="269574">
                <a:tc>
                  <a:txBody>
                    <a:bodyPr/>
                    <a:lstStyle/>
                    <a:p>
                      <a:pPr algn="ctr">
                        <a:lnSpc>
                          <a:spcPct val="130000"/>
                        </a:lnSpc>
                      </a:pPr>
                      <a:r>
                        <a:rPr lang="en-US" sz="1200" kern="100">
                          <a:solidFill>
                            <a:schemeClr val="tx1"/>
                          </a:solidFill>
                          <a:effectLst/>
                        </a:rPr>
                        <a:t>10</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rowSpan="9">
                  <a:txBody>
                    <a:bodyPr/>
                    <a:lstStyle/>
                    <a:p>
                      <a:pPr algn="ctr">
                        <a:lnSpc>
                          <a:spcPct val="130000"/>
                        </a:lnSpc>
                      </a:pPr>
                      <a:r>
                        <a:rPr lang="en-US" sz="1200" kern="100" dirty="0">
                          <a:solidFill>
                            <a:schemeClr val="tx1"/>
                          </a:solidFill>
                          <a:effectLst/>
                        </a:rPr>
                        <a:t>27 Degree</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L w="12700" cmpd="sng">
                      <a:noFill/>
                    </a:lnL>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30000"/>
                        </a:lnSpc>
                      </a:pPr>
                      <a:r>
                        <a:rPr lang="en-US" sz="1200" kern="100">
                          <a:solidFill>
                            <a:schemeClr val="tx1"/>
                          </a:solidFill>
                          <a:effectLst/>
                        </a:rPr>
                        <a:t>2.4</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2955251635"/>
                  </a:ext>
                </a:extLst>
              </a:tr>
              <a:tr h="269574">
                <a:tc>
                  <a:txBody>
                    <a:bodyPr/>
                    <a:lstStyle/>
                    <a:p>
                      <a:pPr algn="ctr">
                        <a:lnSpc>
                          <a:spcPct val="130000"/>
                        </a:lnSpc>
                      </a:pPr>
                      <a:r>
                        <a:rPr lang="en-US" sz="1200" kern="100">
                          <a:solidFill>
                            <a:schemeClr val="tx1"/>
                          </a:solidFill>
                          <a:effectLst/>
                        </a:rPr>
                        <a:t>11</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2.7</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2039730003"/>
                  </a:ext>
                </a:extLst>
              </a:tr>
              <a:tr h="269574">
                <a:tc>
                  <a:txBody>
                    <a:bodyPr/>
                    <a:lstStyle/>
                    <a:p>
                      <a:pPr algn="ctr">
                        <a:lnSpc>
                          <a:spcPct val="130000"/>
                        </a:lnSpc>
                      </a:pPr>
                      <a:r>
                        <a:rPr lang="en-US" sz="1200" kern="100">
                          <a:solidFill>
                            <a:schemeClr val="tx1"/>
                          </a:solidFill>
                          <a:effectLst/>
                        </a:rPr>
                        <a:t>12</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3.0</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3718443569"/>
                  </a:ext>
                </a:extLst>
              </a:tr>
              <a:tr h="269574">
                <a:tc>
                  <a:txBody>
                    <a:bodyPr/>
                    <a:lstStyle/>
                    <a:p>
                      <a:pPr algn="ctr">
                        <a:lnSpc>
                          <a:spcPct val="130000"/>
                        </a:lnSpc>
                      </a:pPr>
                      <a:r>
                        <a:rPr lang="en-US" sz="1200" kern="100">
                          <a:solidFill>
                            <a:schemeClr val="tx1"/>
                          </a:solidFill>
                          <a:effectLst/>
                        </a:rPr>
                        <a:t>13</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3.4</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2364890272"/>
                  </a:ext>
                </a:extLst>
              </a:tr>
              <a:tr h="269574">
                <a:tc>
                  <a:txBody>
                    <a:bodyPr/>
                    <a:lstStyle/>
                    <a:p>
                      <a:pPr algn="ctr">
                        <a:lnSpc>
                          <a:spcPct val="130000"/>
                        </a:lnSpc>
                      </a:pPr>
                      <a:r>
                        <a:rPr lang="en-US" sz="1200" kern="100">
                          <a:solidFill>
                            <a:schemeClr val="tx1"/>
                          </a:solidFill>
                          <a:effectLst/>
                        </a:rPr>
                        <a:t>14</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3.6</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3445024439"/>
                  </a:ext>
                </a:extLst>
              </a:tr>
              <a:tr h="269574">
                <a:tc>
                  <a:txBody>
                    <a:bodyPr/>
                    <a:lstStyle/>
                    <a:p>
                      <a:pPr algn="ctr">
                        <a:lnSpc>
                          <a:spcPct val="130000"/>
                        </a:lnSpc>
                      </a:pPr>
                      <a:r>
                        <a:rPr lang="en-US" sz="1200" kern="100">
                          <a:solidFill>
                            <a:schemeClr val="tx1"/>
                          </a:solidFill>
                          <a:effectLst/>
                        </a:rPr>
                        <a:t>15</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3.9</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800850624"/>
                  </a:ext>
                </a:extLst>
              </a:tr>
              <a:tr h="269574">
                <a:tc>
                  <a:txBody>
                    <a:bodyPr/>
                    <a:lstStyle/>
                    <a:p>
                      <a:pPr algn="ctr">
                        <a:lnSpc>
                          <a:spcPct val="130000"/>
                        </a:lnSpc>
                      </a:pPr>
                      <a:r>
                        <a:rPr lang="en-US" sz="1200" kern="100">
                          <a:solidFill>
                            <a:schemeClr val="tx1"/>
                          </a:solidFill>
                          <a:effectLst/>
                        </a:rPr>
                        <a:t>16</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a:solidFill>
                            <a:schemeClr val="tx1"/>
                          </a:solidFill>
                          <a:effectLst/>
                        </a:rPr>
                        <a:t>4.2</a:t>
                      </a:r>
                      <a:endParaRPr lang="en-BD" sz="1200" kern="10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3925765497"/>
                  </a:ext>
                </a:extLst>
              </a:tr>
              <a:tr h="269574">
                <a:tc>
                  <a:txBody>
                    <a:bodyPr/>
                    <a:lstStyle/>
                    <a:p>
                      <a:pPr algn="ctr">
                        <a:lnSpc>
                          <a:spcPct val="130000"/>
                        </a:lnSpc>
                      </a:pPr>
                      <a:r>
                        <a:rPr lang="en-US" sz="1200" kern="100" dirty="0">
                          <a:solidFill>
                            <a:schemeClr val="tx1"/>
                          </a:solidFill>
                          <a:effectLst/>
                        </a:rPr>
                        <a:t>17</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dirty="0">
                          <a:solidFill>
                            <a:schemeClr val="tx1"/>
                          </a:solidFill>
                          <a:effectLst/>
                        </a:rPr>
                        <a:t>4.5</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solidFill>
                      <a:schemeClr val="bg1"/>
                    </a:solidFill>
                  </a:tcPr>
                </a:tc>
                <a:extLst>
                  <a:ext uri="{0D108BD9-81ED-4DB2-BD59-A6C34878D82A}">
                    <a16:rowId xmlns:a16="http://schemas.microsoft.com/office/drawing/2014/main" val="4012620945"/>
                  </a:ext>
                </a:extLst>
              </a:tr>
              <a:tr h="269574">
                <a:tc>
                  <a:txBody>
                    <a:bodyPr/>
                    <a:lstStyle/>
                    <a:p>
                      <a:pPr algn="ctr">
                        <a:lnSpc>
                          <a:spcPct val="130000"/>
                        </a:lnSpc>
                      </a:pPr>
                      <a:r>
                        <a:rPr lang="en-US" sz="1200" kern="100" dirty="0">
                          <a:solidFill>
                            <a:schemeClr val="tx1"/>
                          </a:solidFill>
                          <a:effectLst/>
                        </a:rPr>
                        <a:t>18</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R w="12700" cmpd="sng">
                      <a:noFill/>
                    </a:lnR>
                    <a:lnB w="12700" cap="flat" cmpd="sng" algn="ctr">
                      <a:solidFill>
                        <a:schemeClr val="tx1"/>
                      </a:solidFill>
                      <a:prstDash val="solid"/>
                      <a:round/>
                      <a:headEnd type="none" w="med" len="med"/>
                      <a:tailEnd type="none" w="med" len="med"/>
                    </a:lnB>
                    <a:solidFill>
                      <a:schemeClr val="bg1"/>
                    </a:solidFill>
                  </a:tcPr>
                </a:tc>
                <a:tc vMerge="1">
                  <a:txBody>
                    <a:bodyPr/>
                    <a:lstStyle/>
                    <a:p>
                      <a:endParaRPr lang="en-BD"/>
                    </a:p>
                  </a:txBody>
                  <a:tcPr/>
                </a:tc>
                <a:tc vMerge="1">
                  <a:txBody>
                    <a:bodyPr/>
                    <a:lstStyle/>
                    <a:p>
                      <a:endParaRPr lang="en-BD"/>
                    </a:p>
                  </a:txBody>
                  <a:tcPr/>
                </a:tc>
                <a:tc>
                  <a:txBody>
                    <a:bodyPr/>
                    <a:lstStyle/>
                    <a:p>
                      <a:pPr algn="ctr">
                        <a:lnSpc>
                          <a:spcPct val="130000"/>
                        </a:lnSpc>
                      </a:pPr>
                      <a:r>
                        <a:rPr lang="en-US" sz="1200" kern="100" dirty="0">
                          <a:solidFill>
                            <a:schemeClr val="tx1"/>
                          </a:solidFill>
                          <a:effectLst/>
                        </a:rPr>
                        <a:t>4.8</a:t>
                      </a:r>
                      <a:endParaRPr lang="en-BD" sz="1200" kern="100" dirty="0">
                        <a:solidFill>
                          <a:schemeClr val="tx1"/>
                        </a:solidFill>
                        <a:effectLst/>
                        <a:latin typeface="Times New Roman" panose="02020603050405020304" pitchFamily="18" charset="0"/>
                        <a:ea typeface="Calibri" panose="020F0502020204030204" pitchFamily="34" charset="0"/>
                        <a:cs typeface="Vrinda" panose="020B0502040204020203" pitchFamily="34" charset="0"/>
                      </a:endParaRPr>
                    </a:p>
                  </a:txBody>
                  <a:tcPr marL="68580" marR="68580" marT="0" marB="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2418768"/>
                  </a:ext>
                </a:extLst>
              </a:tr>
            </a:tbl>
          </a:graphicData>
        </a:graphic>
      </p:graphicFrame>
      <p:sp>
        <p:nvSpPr>
          <p:cNvPr id="2" name="Date Placeholder 1">
            <a:extLst>
              <a:ext uri="{FF2B5EF4-FFF2-40B4-BE49-F238E27FC236}">
                <a16:creationId xmlns:a16="http://schemas.microsoft.com/office/drawing/2014/main" id="{14079433-43CF-5768-DD64-E377792ABC38}"/>
              </a:ext>
            </a:extLst>
          </p:cNvPr>
          <p:cNvSpPr>
            <a:spLocks noGrp="1"/>
          </p:cNvSpPr>
          <p:nvPr>
            <p:ph type="dt" sz="half" idx="10"/>
          </p:nvPr>
        </p:nvSpPr>
        <p:spPr/>
        <p:txBody>
          <a:bodyPr/>
          <a:lstStyle/>
          <a:p>
            <a:fld id="{A3D72951-3AE3-8941-9050-47C51B2A6BCE}" type="datetime1">
              <a:rPr lang="en-US" smtClean="0"/>
              <a:t>5/13/2023</a:t>
            </a:fld>
            <a:endParaRPr lang="en-BD"/>
          </a:p>
        </p:txBody>
      </p:sp>
      <p:sp>
        <p:nvSpPr>
          <p:cNvPr id="4" name="TextBox 3">
            <a:extLst>
              <a:ext uri="{FF2B5EF4-FFF2-40B4-BE49-F238E27FC236}">
                <a16:creationId xmlns:a16="http://schemas.microsoft.com/office/drawing/2014/main" id="{3FCCC21F-E46E-CB1E-4399-DB65939163A0}"/>
              </a:ext>
            </a:extLst>
          </p:cNvPr>
          <p:cNvSpPr txBox="1"/>
          <p:nvPr/>
        </p:nvSpPr>
        <p:spPr>
          <a:xfrm>
            <a:off x="722854" y="-84287"/>
            <a:ext cx="9245864" cy="769441"/>
          </a:xfrm>
          <a:prstGeom prst="rect">
            <a:avLst/>
          </a:prstGeom>
          <a:noFill/>
        </p:spPr>
        <p:txBody>
          <a:bodyPr wrap="none" rtlCol="0">
            <a:spAutoFit/>
          </a:bodyPr>
          <a:lstStyle/>
          <a:p>
            <a:r>
              <a:rPr lang="en-US" sz="4400" dirty="0">
                <a:solidFill>
                  <a:srgbClr val="C00000"/>
                </a:solidFill>
                <a:latin typeface="Times New Roman" panose="02020603050405020304" pitchFamily="18" charset="0"/>
                <a:cs typeface="Times New Roman" panose="02020603050405020304" pitchFamily="18" charset="0"/>
              </a:rPr>
              <a:t>Physical Modeling:</a:t>
            </a:r>
            <a:r>
              <a:rPr lang="en-US" sz="4400" dirty="0">
                <a:solidFill>
                  <a:srgbClr val="00B0F0"/>
                </a:solidFill>
                <a:latin typeface="Times New Roman" panose="02020603050405020304" pitchFamily="18" charset="0"/>
                <a:cs typeface="Times New Roman" panose="02020603050405020304" pitchFamily="18" charset="0"/>
              </a:rPr>
              <a:t> </a:t>
            </a:r>
            <a:r>
              <a:rPr lang="en-US" sz="4400" dirty="0">
                <a:latin typeface="Times New Roman" panose="02020603050405020304" pitchFamily="18" charset="0"/>
                <a:cs typeface="Times New Roman" panose="02020603050405020304" pitchFamily="18" charset="0"/>
              </a:rPr>
              <a:t>Variable Parameters</a:t>
            </a:r>
          </a:p>
        </p:txBody>
      </p:sp>
    </p:spTree>
    <p:extLst>
      <p:ext uri="{BB962C8B-B14F-4D97-AF65-F5344CB8AC3E}">
        <p14:creationId xmlns:p14="http://schemas.microsoft.com/office/powerpoint/2010/main" val="41293737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1793</TotalTime>
  <Words>1655</Words>
  <Application>Microsoft Office PowerPoint</Application>
  <PresentationFormat>Widescreen</PresentationFormat>
  <Paragraphs>338</Paragraphs>
  <Slides>30</Slides>
  <Notes>8</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8" baseType="lpstr">
      <vt:lpstr>Arial</vt:lpstr>
      <vt:lpstr>Calibri</vt:lpstr>
      <vt:lpstr>Calibri Light</vt:lpstr>
      <vt:lpstr>Cambria Math</vt:lpstr>
      <vt:lpstr>Times New Roman</vt:lpstr>
      <vt:lpstr>Wingdings</vt:lpstr>
      <vt:lpstr>Office Theme</vt:lpstr>
      <vt:lpstr>Equation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1710100 - Md. Asaduzzaman</dc:creator>
  <cp:lastModifiedBy>1710060 - Mehedi Hasan</cp:lastModifiedBy>
  <cp:revision>21</cp:revision>
  <dcterms:created xsi:type="dcterms:W3CDTF">2023-05-11T10:28:07Z</dcterms:created>
  <dcterms:modified xsi:type="dcterms:W3CDTF">2023-05-12T19:48:13Z</dcterms:modified>
</cp:coreProperties>
</file>